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6"/>
  </p:notesMasterIdLst>
  <p:sldIdLst>
    <p:sldId id="459" r:id="rId2"/>
    <p:sldId id="460" r:id="rId3"/>
    <p:sldId id="461" r:id="rId4"/>
    <p:sldId id="473" r:id="rId5"/>
    <p:sldId id="256" r:id="rId6"/>
    <p:sldId id="258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  <p:sldId id="277" r:id="rId22"/>
    <p:sldId id="278" r:id="rId23"/>
    <p:sldId id="279" r:id="rId24"/>
    <p:sldId id="468" r:id="rId25"/>
    <p:sldId id="280" r:id="rId26"/>
    <p:sldId id="282" r:id="rId27"/>
    <p:sldId id="284" r:id="rId28"/>
    <p:sldId id="286" r:id="rId29"/>
    <p:sldId id="288" r:id="rId30"/>
    <p:sldId id="290" r:id="rId31"/>
    <p:sldId id="294" r:id="rId32"/>
    <p:sldId id="469" r:id="rId33"/>
    <p:sldId id="296" r:id="rId34"/>
    <p:sldId id="298" r:id="rId35"/>
    <p:sldId id="300" r:id="rId36"/>
    <p:sldId id="446" r:id="rId37"/>
    <p:sldId id="443" r:id="rId38"/>
    <p:sldId id="445" r:id="rId39"/>
    <p:sldId id="447" r:id="rId40"/>
    <p:sldId id="448" r:id="rId41"/>
    <p:sldId id="449" r:id="rId42"/>
    <p:sldId id="450" r:id="rId43"/>
    <p:sldId id="465" r:id="rId44"/>
    <p:sldId id="307" r:id="rId45"/>
    <p:sldId id="451" r:id="rId46"/>
    <p:sldId id="452" r:id="rId47"/>
    <p:sldId id="453" r:id="rId48"/>
    <p:sldId id="454" r:id="rId49"/>
    <p:sldId id="456" r:id="rId50"/>
    <p:sldId id="466" r:id="rId51"/>
    <p:sldId id="475" r:id="rId52"/>
    <p:sldId id="476" r:id="rId53"/>
    <p:sldId id="467" r:id="rId54"/>
    <p:sldId id="458" r:id="rId55"/>
    <p:sldId id="301" r:id="rId56"/>
    <p:sldId id="302" r:id="rId57"/>
    <p:sldId id="303" r:id="rId58"/>
    <p:sldId id="304" r:id="rId59"/>
    <p:sldId id="306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8" r:id="rId68"/>
    <p:sldId id="319" r:id="rId69"/>
    <p:sldId id="320" r:id="rId70"/>
    <p:sldId id="464" r:id="rId71"/>
    <p:sldId id="470" r:id="rId72"/>
    <p:sldId id="471" r:id="rId73"/>
    <p:sldId id="321" r:id="rId74"/>
    <p:sldId id="322" r:id="rId75"/>
    <p:sldId id="323" r:id="rId76"/>
    <p:sldId id="324" r:id="rId77"/>
    <p:sldId id="325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40" r:id="rId91"/>
    <p:sldId id="339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8" r:id="rId119"/>
    <p:sldId id="369" r:id="rId120"/>
    <p:sldId id="370" r:id="rId121"/>
    <p:sldId id="371" r:id="rId122"/>
    <p:sldId id="372" r:id="rId123"/>
    <p:sldId id="373" r:id="rId124"/>
    <p:sldId id="375" r:id="rId125"/>
    <p:sldId id="315" r:id="rId126"/>
    <p:sldId id="316" r:id="rId127"/>
    <p:sldId id="317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472" r:id="rId144"/>
    <p:sldId id="392" r:id="rId145"/>
    <p:sldId id="393" r:id="rId146"/>
    <p:sldId id="394" r:id="rId147"/>
    <p:sldId id="395" r:id="rId148"/>
    <p:sldId id="396" r:id="rId149"/>
    <p:sldId id="397" r:id="rId150"/>
    <p:sldId id="398" r:id="rId151"/>
    <p:sldId id="399" r:id="rId152"/>
    <p:sldId id="477" r:id="rId153"/>
    <p:sldId id="400" r:id="rId154"/>
    <p:sldId id="401" r:id="rId155"/>
    <p:sldId id="402" r:id="rId156"/>
    <p:sldId id="403" r:id="rId157"/>
    <p:sldId id="404" r:id="rId158"/>
    <p:sldId id="405" r:id="rId159"/>
    <p:sldId id="406" r:id="rId160"/>
    <p:sldId id="407" r:id="rId161"/>
    <p:sldId id="408" r:id="rId162"/>
    <p:sldId id="409" r:id="rId163"/>
    <p:sldId id="410" r:id="rId164"/>
    <p:sldId id="411" r:id="rId165"/>
    <p:sldId id="412" r:id="rId166"/>
    <p:sldId id="413" r:id="rId167"/>
    <p:sldId id="414" r:id="rId168"/>
    <p:sldId id="415" r:id="rId169"/>
    <p:sldId id="442" r:id="rId170"/>
    <p:sldId id="417" r:id="rId171"/>
    <p:sldId id="418" r:id="rId172"/>
    <p:sldId id="419" r:id="rId173"/>
    <p:sldId id="420" r:id="rId174"/>
    <p:sldId id="421" r:id="rId175"/>
    <p:sldId id="422" r:id="rId176"/>
    <p:sldId id="423" r:id="rId177"/>
    <p:sldId id="424" r:id="rId178"/>
    <p:sldId id="425" r:id="rId179"/>
    <p:sldId id="426" r:id="rId180"/>
    <p:sldId id="427" r:id="rId181"/>
    <p:sldId id="428" r:id="rId182"/>
    <p:sldId id="429" r:id="rId183"/>
    <p:sldId id="430" r:id="rId184"/>
    <p:sldId id="431" r:id="rId185"/>
    <p:sldId id="432" r:id="rId186"/>
    <p:sldId id="433" r:id="rId187"/>
    <p:sldId id="434" r:id="rId188"/>
    <p:sldId id="435" r:id="rId189"/>
    <p:sldId id="436" r:id="rId190"/>
    <p:sldId id="437" r:id="rId191"/>
    <p:sldId id="438" r:id="rId192"/>
    <p:sldId id="439" r:id="rId193"/>
    <p:sldId id="440" r:id="rId194"/>
    <p:sldId id="441" r:id="rId19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A0C283"/>
    <a:srgbClr val="78AAD6"/>
    <a:srgbClr val="93B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05" autoAdjust="0"/>
  </p:normalViewPr>
  <p:slideViewPr>
    <p:cSldViewPr snapToGrid="0">
      <p:cViewPr varScale="1">
        <p:scale>
          <a:sx n="43" d="100"/>
          <a:sy n="43" d="100"/>
        </p:scale>
        <p:origin x="120" y="47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41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notesMaster" Target="notesMasters/notesMaster1.xml"/><Relationship Id="rId200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056908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introduce yourself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creativecommons.org/licenses/by-sa/4.0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93428" y="7961328"/>
            <a:ext cx="3556001" cy="4121288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Data types with"/>
          <p:cNvSpPr txBox="1"/>
          <p:nvPr/>
        </p:nvSpPr>
        <p:spPr>
          <a:xfrm>
            <a:off x="777634" y="1113655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Data types with</a:t>
            </a:r>
          </a:p>
        </p:txBody>
      </p:sp>
      <p:pic>
        <p:nvPicPr>
          <p:cNvPr id="179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40476" y="4765739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tringr.png" descr="string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4570" y="4765739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lubridate.png" descr="lubrida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87523" y="7961328"/>
            <a:ext cx="3556001" cy="412128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defRPr>
            </a:lvl1pPr>
          </a:lstStyle>
          <a:p>
            <a:pPr>
              <a:defRPr u="none"/>
            </a:pPr>
            <a:r>
              <a:rPr u="sng">
                <a:hlinkClick r:id="rId6"/>
              </a:rPr>
              <a:t>CC BY-SA RStudio</a:t>
            </a:r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hyperlink" Target="https://creativecommons.org/licenses/by-sa/4.0/" TargetMode="Externa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1"/>
              </a:defRPr>
            </a:lvl1pPr>
          </a:lstStyle>
          <a:p>
            <a:pPr>
              <a:defRPr u="none"/>
            </a:pPr>
            <a:r>
              <a:rPr u="sng">
                <a:hlinkClick r:id="rId21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tif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tif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4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reativecommons.org/licenses/by-sa/4.0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stringr.tidyverse.org/articles/regular-expressions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3.png"/><Relationship Id="rId4" Type="http://schemas.openxmlformats.org/officeDocument/2006/relationships/hyperlink" Target="file:///\\d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986E1-4746-4ADB-A9D1-BE552FCB3044}"/>
              </a:ext>
            </a:extLst>
          </p:cNvPr>
          <p:cNvSpPr txBox="1"/>
          <p:nvPr/>
        </p:nvSpPr>
        <p:spPr>
          <a:xfrm>
            <a:off x="10059203" y="10442680"/>
            <a:ext cx="4265590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Mike K Smith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Winter 2020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11C7-2856-401B-B268-D99BAEC4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578" y="3437971"/>
            <a:ext cx="5924839" cy="684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1587-142A-4079-AC4A-C292D72F047E}"/>
              </a:ext>
            </a:extLst>
          </p:cNvPr>
          <p:cNvSpPr txBox="1"/>
          <p:nvPr/>
        </p:nvSpPr>
        <p:spPr>
          <a:xfrm>
            <a:off x="8281480" y="12373460"/>
            <a:ext cx="782105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400" dirty="0"/>
              <a:t>Materials used in this course are derived from </a:t>
            </a:r>
          </a:p>
          <a:p>
            <a:r>
              <a:rPr lang="en-GB" sz="2400" dirty="0">
                <a:hlinkClick r:id="rId3"/>
              </a:rPr>
              <a:t>https://github.com/rstudio-education/master-the-tidyverse/</a:t>
            </a:r>
            <a:r>
              <a:rPr lang="en-GB" sz="2400" dirty="0"/>
              <a:t> </a:t>
            </a:r>
          </a:p>
          <a:p>
            <a:r>
              <a:rPr lang="en-GB" sz="2400" dirty="0"/>
              <a:t>and are shared under a CC-BY-SA-4.0 license.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B5F5-BC44-42FC-AF2D-640FACF91F53}"/>
              </a:ext>
            </a:extLst>
          </p:cNvPr>
          <p:cNvSpPr txBox="1"/>
          <p:nvPr/>
        </p:nvSpPr>
        <p:spPr>
          <a:xfrm>
            <a:off x="3404337" y="1005392"/>
            <a:ext cx="17575323" cy="2267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MASTER THE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7-08-04 at 2.44.55 PM.png" descr="Screen Shot 2017-08-04 at 2.44.55 PM.png"/>
          <p:cNvPicPr>
            <a:picLocks noChangeAspect="1"/>
          </p:cNvPicPr>
          <p:nvPr/>
        </p:nvPicPr>
        <p:blipFill>
          <a:blip r:embed="rId2">
            <a:extLst/>
          </a:blip>
          <a:srcRect t="5769" b="11569"/>
          <a:stretch>
            <a:fillRect/>
          </a:stretch>
        </p:blipFill>
        <p:spPr>
          <a:xfrm>
            <a:off x="1063387" y="4595864"/>
            <a:ext cx="22227263" cy="7691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47" name="Rectangle"/>
          <p:cNvSpPr/>
          <p:nvPr/>
        </p:nvSpPr>
        <p:spPr>
          <a:xfrm>
            <a:off x="1486189" y="925225"/>
            <a:ext cx="21381778" cy="34805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8" name="flights %&gt;%…"/>
          <p:cNvSpPr txBox="1"/>
          <p:nvPr/>
        </p:nvSpPr>
        <p:spPr>
          <a:xfrm>
            <a:off x="1697331" y="1118770"/>
            <a:ext cx="21206830" cy="30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&gt; 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delayed)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1" animBg="1" advAuto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4" name="Rectangle"/>
          <p:cNvSpPr/>
          <p:nvPr/>
        </p:nvSpPr>
        <p:spPr>
          <a:xfrm>
            <a:off x="1133197" y="1062365"/>
            <a:ext cx="22117606" cy="86259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5" name="gss_cat %&gt;%…"/>
          <p:cNvSpPr txBox="1"/>
          <p:nvPr/>
        </p:nvSpPr>
        <p:spPr>
          <a:xfrm>
            <a:off x="1335299" y="1352684"/>
            <a:ext cx="21713402" cy="8045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50" name="1. How can we improve these labels?"/>
          <p:cNvSpPr/>
          <p:nvPr/>
        </p:nvSpPr>
        <p:spPr>
          <a:xfrm>
            <a:off x="6633933" y="3213163"/>
            <a:ext cx="7396560" cy="2671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43" y="0"/>
                </a:moveTo>
                <a:cubicBezTo>
                  <a:pt x="2446" y="0"/>
                  <a:pt x="1881" y="1565"/>
                  <a:pt x="1881" y="3495"/>
                </a:cubicBezTo>
                <a:lnTo>
                  <a:pt x="1881" y="10388"/>
                </a:lnTo>
                <a:lnTo>
                  <a:pt x="0" y="11415"/>
                </a:lnTo>
                <a:lnTo>
                  <a:pt x="1881" y="12445"/>
                </a:lnTo>
                <a:lnTo>
                  <a:pt x="1881" y="18105"/>
                </a:lnTo>
                <a:cubicBezTo>
                  <a:pt x="1881" y="20035"/>
                  <a:pt x="2446" y="21600"/>
                  <a:pt x="3143" y="21600"/>
                </a:cubicBezTo>
                <a:lnTo>
                  <a:pt x="20338" y="21600"/>
                </a:lnTo>
                <a:cubicBezTo>
                  <a:pt x="21035" y="21600"/>
                  <a:pt x="21600" y="20035"/>
                  <a:pt x="21600" y="18105"/>
                </a:cubicBezTo>
                <a:lnTo>
                  <a:pt x="21600" y="3495"/>
                </a:lnTo>
                <a:cubicBezTo>
                  <a:pt x="21600" y="1565"/>
                  <a:pt x="21035" y="0"/>
                  <a:pt x="20338" y="0"/>
                </a:cubicBezTo>
                <a:lnTo>
                  <a:pt x="314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1. How can we improve these labels?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0" grpId="1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54" name="fct_recod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fct_recode()</a:t>
            </a:r>
          </a:p>
        </p:txBody>
      </p:sp>
      <p:sp>
        <p:nvSpPr>
          <p:cNvPr id="755" name="Changes values of levels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values of levels</a:t>
            </a:r>
          </a:p>
        </p:txBody>
      </p:sp>
      <p:sp>
        <p:nvSpPr>
          <p:cNvPr id="756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7" name="fct_recode(f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5914093-F1EC-4BC5-904B-670A60100A25}"/>
              </a:ext>
            </a:extLst>
          </p:cNvPr>
          <p:cNvSpPr/>
          <p:nvPr/>
        </p:nvSpPr>
        <p:spPr>
          <a:xfrm>
            <a:off x="5573393" y="7838394"/>
            <a:ext cx="3474720" cy="1998418"/>
          </a:xfrm>
          <a:prstGeom prst="wedgeRoundRectCallout">
            <a:avLst>
              <a:gd name="adj1" fmla="val 63378"/>
              <a:gd name="adj2" fmla="val -10954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with levels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487677F-64D2-4BBE-9897-5569B4EBC880}"/>
              </a:ext>
            </a:extLst>
          </p:cNvPr>
          <p:cNvSpPr/>
          <p:nvPr/>
        </p:nvSpPr>
        <p:spPr>
          <a:xfrm>
            <a:off x="9820656" y="7838394"/>
            <a:ext cx="7955280" cy="2917819"/>
          </a:xfrm>
          <a:prstGeom prst="wedgeRoundRectCallout">
            <a:avLst>
              <a:gd name="adj1" fmla="val -36641"/>
              <a:gd name="adj2" fmla="val -9148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new level = old level pairs (as a named character vector)</a:t>
            </a: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Rectangle"/>
          <p:cNvSpPr/>
          <p:nvPr/>
        </p:nvSpPr>
        <p:spPr>
          <a:xfrm>
            <a:off x="850777" y="272931"/>
            <a:ext cx="21949787" cy="133214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76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4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"Republican, strong"    = "Strong republican",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"Republican, weak"      = "Not str republican",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"Independent, near rep"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rep",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"Independent, near dem"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dem",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"Democrat, weak"        = "Not str democrat",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"Democrat, strong"      = "Strong democrat")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Rplot03.tiff" descr="Rplot03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7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grpSp>
        <p:nvGrpSpPr>
          <p:cNvPr id="775" name="Group"/>
          <p:cNvGrpSpPr/>
          <p:nvPr/>
        </p:nvGrpSpPr>
        <p:grpSpPr>
          <a:xfrm>
            <a:off x="7973648" y="970557"/>
            <a:ext cx="4976813" cy="9366505"/>
            <a:chOff x="-421481" y="0"/>
            <a:chExt cx="4976812" cy="9366503"/>
          </a:xfrm>
        </p:grpSpPr>
        <p:sp>
          <p:nvSpPr>
            <p:cNvPr id="769" name="conservative"/>
            <p:cNvSpPr/>
            <p:nvPr/>
          </p:nvSpPr>
          <p:spPr>
            <a:xfrm>
              <a:off x="-421482" y="7308648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0" name="conservative"/>
            <p:cNvSpPr/>
            <p:nvPr/>
          </p:nvSpPr>
          <p:spPr>
            <a:xfrm>
              <a:off x="-421482" y="8361219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1" name="conservative"/>
            <p:cNvSpPr/>
            <p:nvPr/>
          </p:nvSpPr>
          <p:spPr>
            <a:xfrm>
              <a:off x="-421482" y="6256077"/>
              <a:ext cx="4976814" cy="100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2" name="liberal"/>
            <p:cNvSpPr/>
            <p:nvPr/>
          </p:nvSpPr>
          <p:spPr>
            <a:xfrm>
              <a:off x="-421482" y="0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  <p:sp>
          <p:nvSpPr>
            <p:cNvPr id="773" name="liberal"/>
            <p:cNvSpPr/>
            <p:nvPr/>
          </p:nvSpPr>
          <p:spPr>
            <a:xfrm>
              <a:off x="-421482" y="3166138"/>
              <a:ext cx="4976814" cy="100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  <p:sp>
          <p:nvSpPr>
            <p:cNvPr id="774" name="liberal"/>
            <p:cNvSpPr/>
            <p:nvPr/>
          </p:nvSpPr>
          <p:spPr>
            <a:xfrm>
              <a:off x="-421482" y="4206009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</p:grpSp>
      <p:sp>
        <p:nvSpPr>
          <p:cNvPr id="776" name="2. How can we combine  these groups?"/>
          <p:cNvSpPr/>
          <p:nvPr/>
        </p:nvSpPr>
        <p:spPr>
          <a:xfrm>
            <a:off x="15959275" y="7553771"/>
            <a:ext cx="6752251" cy="2671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106"/>
                </a:moveTo>
                <a:lnTo>
                  <a:pt x="0" y="3494"/>
                </a:lnTo>
                <a:cubicBezTo>
                  <a:pt x="0" y="1565"/>
                  <a:pt x="619" y="0"/>
                  <a:pt x="1383" y="0"/>
                </a:cubicBezTo>
                <a:lnTo>
                  <a:pt x="20217" y="0"/>
                </a:lnTo>
                <a:cubicBezTo>
                  <a:pt x="20981" y="0"/>
                  <a:pt x="21600" y="1565"/>
                  <a:pt x="21600" y="3494"/>
                </a:cubicBezTo>
                <a:lnTo>
                  <a:pt x="21600" y="18106"/>
                </a:lnTo>
                <a:cubicBezTo>
                  <a:pt x="21600" y="20035"/>
                  <a:pt x="20981" y="21600"/>
                  <a:pt x="20217" y="21600"/>
                </a:cubicBezTo>
                <a:lnTo>
                  <a:pt x="1383" y="21600"/>
                </a:lnTo>
                <a:cubicBezTo>
                  <a:pt x="619" y="21600"/>
                  <a:pt x="0" y="20035"/>
                  <a:pt x="0" y="18106"/>
                </a:cubicBezTo>
                <a:close/>
              </a:path>
            </a:pathLst>
          </a:custGeom>
          <a:solidFill>
            <a:srgbClr val="99B57B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2. How can we combine  these groups?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1" animBg="1" advAuto="0"/>
      <p:bldP spid="776" grpId="2" animBg="1" advAuto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Collaps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Collapsing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levels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82" name="fct_collaps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fct_collapse()</a:t>
            </a:r>
          </a:p>
        </p:txBody>
      </p:sp>
      <p:sp>
        <p:nvSpPr>
          <p:cNvPr id="783" name="Changes multiple levels into single levels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multiple levels into single levels</a:t>
            </a:r>
          </a:p>
        </p:txBody>
      </p:sp>
      <p:sp>
        <p:nvSpPr>
          <p:cNvPr id="784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5" name="fct_collapse(f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F804376-4A50-4220-BB2E-BB43F99F4809}"/>
              </a:ext>
            </a:extLst>
          </p:cNvPr>
          <p:cNvSpPr/>
          <p:nvPr/>
        </p:nvSpPr>
        <p:spPr>
          <a:xfrm>
            <a:off x="5366478" y="7724303"/>
            <a:ext cx="3621058" cy="1998418"/>
          </a:xfrm>
          <a:prstGeom prst="wedgeRoundRectCallout">
            <a:avLst>
              <a:gd name="adj1" fmla="val 87752"/>
              <a:gd name="adj2" fmla="val -10313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with levels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D56E9D5B-622C-4911-87EE-B74598B09968}"/>
              </a:ext>
            </a:extLst>
          </p:cNvPr>
          <p:cNvSpPr/>
          <p:nvPr/>
        </p:nvSpPr>
        <p:spPr>
          <a:xfrm>
            <a:off x="9253727" y="7717039"/>
            <a:ext cx="10314433" cy="4756620"/>
          </a:xfrm>
          <a:prstGeom prst="wedgeRoundRectCallout">
            <a:avLst>
              <a:gd name="adj1" fmla="val -27192"/>
              <a:gd name="adj2" fmla="val -7203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named arguments set to a character vector (levels in the vector will be collapsed to the name of the argument)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Rectangle"/>
          <p:cNvSpPr/>
          <p:nvPr/>
        </p:nvSpPr>
        <p:spPr>
          <a:xfrm>
            <a:off x="1218918" y="204735"/>
            <a:ext cx="21796257" cy="13306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0" name="gss_cat %&gt;%…"/>
          <p:cNvSpPr txBox="1"/>
          <p:nvPr/>
        </p:nvSpPr>
        <p:spPr>
          <a:xfrm>
            <a:off x="1362475" y="284550"/>
            <a:ext cx="21808957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"Not str democrat",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dem")))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79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Rplot04.png" descr="Rplot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5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grpSp>
        <p:nvGrpSpPr>
          <p:cNvPr id="801" name="Group"/>
          <p:cNvGrpSpPr/>
          <p:nvPr/>
        </p:nvGrpSpPr>
        <p:grpSpPr>
          <a:xfrm>
            <a:off x="5595778" y="5340116"/>
            <a:ext cx="8894701" cy="4701717"/>
            <a:chOff x="0" y="0"/>
            <a:chExt cx="8894699" cy="4701715"/>
          </a:xfrm>
        </p:grpSpPr>
        <p:sp>
          <p:nvSpPr>
            <p:cNvPr id="797" name="There are relatively few points in each of these groups"/>
            <p:cNvSpPr/>
            <p:nvPr/>
          </p:nvSpPr>
          <p:spPr>
            <a:xfrm>
              <a:off x="1586534" y="0"/>
              <a:ext cx="7308166" cy="3035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332"/>
                  </a:moveTo>
                  <a:lnTo>
                    <a:pt x="0" y="5268"/>
                  </a:lnTo>
                  <a:cubicBezTo>
                    <a:pt x="0" y="2359"/>
                    <a:pt x="980" y="0"/>
                    <a:pt x="2188" y="0"/>
                  </a:cubicBezTo>
                  <a:lnTo>
                    <a:pt x="19412" y="0"/>
                  </a:lnTo>
                  <a:cubicBezTo>
                    <a:pt x="20620" y="0"/>
                    <a:pt x="21600" y="2359"/>
                    <a:pt x="21600" y="5268"/>
                  </a:cubicBezTo>
                  <a:lnTo>
                    <a:pt x="21600" y="16332"/>
                  </a:lnTo>
                  <a:cubicBezTo>
                    <a:pt x="21600" y="19241"/>
                    <a:pt x="20620" y="21600"/>
                    <a:pt x="19412" y="21600"/>
                  </a:cubicBezTo>
                  <a:lnTo>
                    <a:pt x="2188" y="21600"/>
                  </a:lnTo>
                  <a:cubicBezTo>
                    <a:pt x="980" y="21600"/>
                    <a:pt x="0" y="19241"/>
                    <a:pt x="0" y="1633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There are relatively few points in each of these groups</a:t>
              </a:r>
            </a:p>
          </p:txBody>
        </p:sp>
        <p:sp>
          <p:nvSpPr>
            <p:cNvPr id="798" name="Line"/>
            <p:cNvSpPr/>
            <p:nvPr/>
          </p:nvSpPr>
          <p:spPr>
            <a:xfrm flipH="1" flipV="1">
              <a:off x="446" y="27718"/>
              <a:ext cx="1970582" cy="718196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9" name="Line"/>
            <p:cNvSpPr/>
            <p:nvPr/>
          </p:nvSpPr>
          <p:spPr>
            <a:xfrm flipH="1" flipV="1">
              <a:off x="0" y="1666473"/>
              <a:ext cx="1998393" cy="1218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00" name="Line"/>
            <p:cNvSpPr/>
            <p:nvPr/>
          </p:nvSpPr>
          <p:spPr>
            <a:xfrm flipH="1">
              <a:off x="74972" y="2560679"/>
              <a:ext cx="1927426" cy="2141037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" grpId="1" animBg="1" advAuto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Rplot06.png" descr="Rplot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4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creen Shot 2017-08-04 at 2.44.55 PM.png" descr="Screen Shot 2017-08-04 at 2.44.55 PM.png"/>
          <p:cNvPicPr>
            <a:picLocks noChangeAspect="1"/>
          </p:cNvPicPr>
          <p:nvPr/>
        </p:nvPicPr>
        <p:blipFill>
          <a:blip r:embed="rId2">
            <a:extLst/>
          </a:blip>
          <a:srcRect t="5769" b="11569"/>
          <a:stretch>
            <a:fillRect/>
          </a:stretch>
        </p:blipFill>
        <p:spPr>
          <a:xfrm>
            <a:off x="1063387" y="4595864"/>
            <a:ext cx="22227263" cy="7691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56" name="Rectangle"/>
          <p:cNvSpPr/>
          <p:nvPr/>
        </p:nvSpPr>
        <p:spPr>
          <a:xfrm>
            <a:off x="1486189" y="925225"/>
            <a:ext cx="21381778" cy="34805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7" name="flights %&gt;%…"/>
          <p:cNvSpPr txBox="1"/>
          <p:nvPr/>
        </p:nvSpPr>
        <p:spPr>
          <a:xfrm>
            <a:off x="1697331" y="1118770"/>
            <a:ext cx="21206830" cy="30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&gt; 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delayed)</a:t>
            </a:r>
          </a:p>
        </p:txBody>
      </p:sp>
      <p:sp>
        <p:nvSpPr>
          <p:cNvPr id="258" name="Can we compute the proportion of NYC flights that arrived late?"/>
          <p:cNvSpPr/>
          <p:nvPr/>
        </p:nvSpPr>
        <p:spPr>
          <a:xfrm>
            <a:off x="14847104" y="6695180"/>
            <a:ext cx="5466544" cy="3493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928"/>
                </a:moveTo>
                <a:lnTo>
                  <a:pt x="0" y="2672"/>
                </a:lnTo>
                <a:cubicBezTo>
                  <a:pt x="0" y="1196"/>
                  <a:pt x="765" y="0"/>
                  <a:pt x="1708" y="0"/>
                </a:cubicBezTo>
                <a:lnTo>
                  <a:pt x="19892" y="0"/>
                </a:lnTo>
                <a:cubicBezTo>
                  <a:pt x="20835" y="0"/>
                  <a:pt x="21600" y="1196"/>
                  <a:pt x="21600" y="2672"/>
                </a:cubicBezTo>
                <a:lnTo>
                  <a:pt x="21600" y="18928"/>
                </a:lnTo>
                <a:cubicBezTo>
                  <a:pt x="21600" y="20404"/>
                  <a:pt x="20835" y="21600"/>
                  <a:pt x="19892" y="21600"/>
                </a:cubicBezTo>
                <a:lnTo>
                  <a:pt x="1708" y="21600"/>
                </a:lnTo>
                <a:cubicBezTo>
                  <a:pt x="765" y="21600"/>
                  <a:pt x="0" y="20404"/>
                  <a:pt x="0" y="18928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compute the proportion of NYC flights that arrived late?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09" name="fct_lump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fct_lump()</a:t>
            </a:r>
          </a:p>
        </p:txBody>
      </p:sp>
      <p:sp>
        <p:nvSpPr>
          <p:cNvPr id="810" name="Collapses levels with fewest values into a single level. By default collapses as many levels as possible such that the new level is still the smallest."/>
          <p:cNvSpPr txBox="1"/>
          <p:nvPr/>
        </p:nvSpPr>
        <p:spPr>
          <a:xfrm>
            <a:off x="4109082" y="3564309"/>
            <a:ext cx="16155898" cy="3572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Collapses levels with fewest values into a single level. By default collapses as many levels as possible such that the new level is still the smallest.</a:t>
            </a:r>
          </a:p>
        </p:txBody>
      </p:sp>
      <p:sp>
        <p:nvSpPr>
          <p:cNvPr id="811" name="Rectangle"/>
          <p:cNvSpPr/>
          <p:nvPr/>
        </p:nvSpPr>
        <p:spPr>
          <a:xfrm>
            <a:off x="4160135" y="7035822"/>
            <a:ext cx="1614319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2" name="fct_lump(f, other_level = &quot;Other&quot;, …)"/>
          <p:cNvSpPr txBox="1"/>
          <p:nvPr/>
        </p:nvSpPr>
        <p:spPr>
          <a:xfrm>
            <a:off x="4303693" y="7405799"/>
            <a:ext cx="1585608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other_level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"Other",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13" name="name of new level"/>
          <p:cNvSpPr/>
          <p:nvPr/>
        </p:nvSpPr>
        <p:spPr>
          <a:xfrm>
            <a:off x="8139732" y="8363622"/>
            <a:ext cx="6006307" cy="413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0" y="0"/>
                </a:moveTo>
                <a:lnTo>
                  <a:pt x="1593" y="5023"/>
                </a:lnTo>
                <a:lnTo>
                  <a:pt x="1554" y="5023"/>
                </a:lnTo>
                <a:cubicBezTo>
                  <a:pt x="696" y="5023"/>
                  <a:pt x="0" y="6033"/>
                  <a:pt x="0" y="7279"/>
                </a:cubicBezTo>
                <a:lnTo>
                  <a:pt x="0" y="19343"/>
                </a:lnTo>
                <a:cubicBezTo>
                  <a:pt x="0" y="20590"/>
                  <a:pt x="696" y="21600"/>
                  <a:pt x="1554" y="21600"/>
                </a:cubicBezTo>
                <a:lnTo>
                  <a:pt x="20046" y="21600"/>
                </a:lnTo>
                <a:cubicBezTo>
                  <a:pt x="20904" y="21600"/>
                  <a:pt x="21600" y="20590"/>
                  <a:pt x="21600" y="19343"/>
                </a:cubicBezTo>
                <a:lnTo>
                  <a:pt x="21600" y="7279"/>
                </a:lnTo>
                <a:cubicBezTo>
                  <a:pt x="21600" y="6033"/>
                  <a:pt x="20904" y="5023"/>
                  <a:pt x="20046" y="5023"/>
                </a:cubicBezTo>
                <a:lnTo>
                  <a:pt x="2506" y="5023"/>
                </a:lnTo>
                <a:lnTo>
                  <a:pt x="205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 of new level</a:t>
            </a:r>
          </a:p>
        </p:txBody>
      </p:sp>
      <p:sp>
        <p:nvSpPr>
          <p:cNvPr id="814" name="factor with levels"/>
          <p:cNvSpPr/>
          <p:nvPr/>
        </p:nvSpPr>
        <p:spPr>
          <a:xfrm>
            <a:off x="4153785" y="8350128"/>
            <a:ext cx="3774680" cy="4164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04" y="0"/>
                </a:moveTo>
                <a:lnTo>
                  <a:pt x="18452" y="5130"/>
                </a:lnTo>
                <a:lnTo>
                  <a:pt x="2473" y="5130"/>
                </a:lnTo>
                <a:cubicBezTo>
                  <a:pt x="1107" y="5130"/>
                  <a:pt x="0" y="6134"/>
                  <a:pt x="0" y="7372"/>
                </a:cubicBezTo>
                <a:lnTo>
                  <a:pt x="0" y="19358"/>
                </a:lnTo>
                <a:cubicBezTo>
                  <a:pt x="0" y="20596"/>
                  <a:pt x="1107" y="21600"/>
                  <a:pt x="2473" y="21600"/>
                </a:cubicBezTo>
                <a:lnTo>
                  <a:pt x="19127" y="21600"/>
                </a:lnTo>
                <a:cubicBezTo>
                  <a:pt x="20493" y="21600"/>
                  <a:pt x="21600" y="20596"/>
                  <a:pt x="21600" y="19358"/>
                </a:cubicBezTo>
                <a:lnTo>
                  <a:pt x="21600" y="7372"/>
                </a:lnTo>
                <a:cubicBezTo>
                  <a:pt x="21600" y="6387"/>
                  <a:pt x="20894" y="5561"/>
                  <a:pt x="19919" y="5260"/>
                </a:cubicBezTo>
                <a:lnTo>
                  <a:pt x="19304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 with levels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Rectangle"/>
          <p:cNvSpPr/>
          <p:nvPr/>
        </p:nvSpPr>
        <p:spPr>
          <a:xfrm>
            <a:off x="850777" y="272931"/>
            <a:ext cx="22096071" cy="131701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1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9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"Not str democrat", 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dem"))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))) +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Rplot08.png" descr="Rplot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6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Rectangle"/>
          <p:cNvSpPr/>
          <p:nvPr/>
        </p:nvSpPr>
        <p:spPr>
          <a:xfrm>
            <a:off x="850777" y="272931"/>
            <a:ext cx="22096071" cy="131701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3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2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"Not str democrat", 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dem"))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 labs(x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 +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coord_flip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Date times"/>
          <p:cNvSpPr txBox="1">
            <a:spLocks noGrp="1"/>
          </p:cNvSpPr>
          <p:nvPr>
            <p:ph type="title"/>
          </p:nvPr>
        </p:nvSpPr>
        <p:spPr>
          <a:xfrm>
            <a:off x="831199" y="3108063"/>
            <a:ext cx="22721602" cy="7499874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Date times</a:t>
            </a:r>
          </a:p>
        </p:txBody>
      </p:sp>
      <p:pic>
        <p:nvPicPr>
          <p:cNvPr id="83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38" name="Does every year have 365 day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Does every year have 365 days?</a:t>
            </a: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41" name="Does every day have 24 hour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Does every day have 24 hours?</a:t>
            </a: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47" name="What does a month measur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does a month measure?</a:t>
            </a:r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1" name="instants - specific moments in time (e.g., Jan 1, 2017)…"/>
          <p:cNvSpPr txBox="1"/>
          <p:nvPr/>
        </p:nvSpPr>
        <p:spPr>
          <a:xfrm>
            <a:off x="3398551" y="4427668"/>
            <a:ext cx="179793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508000" indent="-508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instants</a:t>
            </a:r>
            <a:r>
              <a:t>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specific moments in time (e.g., Jan 1, 2017)</a:t>
            </a:r>
          </a:p>
          <a:p>
            <a:pPr marL="508000" indent="-508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 </a:t>
            </a:r>
            <a:r>
              <a:rPr b="1">
                <a:solidFill>
                  <a:srgbClr val="A8D3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 spans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spans of time (e.g., a day)</a:t>
            </a:r>
          </a:p>
        </p:txBody>
      </p:sp>
      <p:sp>
        <p:nvSpPr>
          <p:cNvPr id="852" name="Dates and times involve: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Dates and times involve: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2" name="Math with logicals"/>
          <p:cNvSpPr txBox="1"/>
          <p:nvPr/>
        </p:nvSpPr>
        <p:spPr>
          <a:xfrm>
            <a:off x="8757711" y="5659568"/>
            <a:ext cx="6868578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Math with logicals</a:t>
            </a:r>
          </a:p>
        </p:txBody>
      </p:sp>
      <p:sp>
        <p:nvSpPr>
          <p:cNvPr id="263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6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857" name="Creating dates/times (i.e. parsing)…"/>
          <p:cNvSpPr txBox="1"/>
          <p:nvPr/>
        </p:nvSpPr>
        <p:spPr>
          <a:xfrm>
            <a:off x="5519306" y="4133652"/>
            <a:ext cx="13345388" cy="5448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Creating dates/times (i.e. </a:t>
            </a:r>
            <a:r>
              <a:rPr i="1"/>
              <a:t>parsing</a:t>
            </a:r>
            <a:r>
              <a:t>)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Access and change parts of a date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Deal with time zones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math with instants and time spans</a:t>
            </a:r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Warm Up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Warm Up</a:t>
            </a:r>
          </a:p>
        </p:txBody>
      </p:sp>
      <p:sp>
        <p:nvSpPr>
          <p:cNvPr id="860" name="Decide in your group: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Decide in your group: </a:t>
            </a:r>
          </a:p>
          <a:p>
            <a:pPr marL="1609876" indent="-838200" defTabSz="584200">
              <a:spcBef>
                <a:spcPts val="2400"/>
              </a:spcBef>
              <a:buSzPct val="100000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time of day to fly?</a:t>
            </a:r>
          </a:p>
          <a:p>
            <a:pPr marL="1609876" indent="-838200" defTabSz="584200">
              <a:spcBef>
                <a:spcPts val="2400"/>
              </a:spcBef>
              <a:buSzPct val="100000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day of the week to fly?</a:t>
            </a:r>
          </a:p>
        </p:txBody>
      </p:sp>
      <p:pic>
        <p:nvPicPr>
          <p:cNvPr id="86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8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61"/>
                </p:tgtEl>
              </p:cMediaNode>
            </p:video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Screen Shot 2017-08-04 at 4.25.21 PM.png" descr="Screen Shot 2017-08-04 at 4.2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155" y="3005159"/>
            <a:ext cx="21957847" cy="9975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64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66" name="Rectangle"/>
          <p:cNvSpPr/>
          <p:nvPr/>
        </p:nvSpPr>
        <p:spPr>
          <a:xfrm>
            <a:off x="1486189" y="925225"/>
            <a:ext cx="21381778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7" name="flights %&gt;% select(c(1, 2, 3, 17, 18, 5, 19))"/>
          <p:cNvSpPr txBox="1"/>
          <p:nvPr/>
        </p:nvSpPr>
        <p:spPr>
          <a:xfrm>
            <a:off x="1697331" y="1118770"/>
            <a:ext cx="21206830" cy="1049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select(c(1, 2, 3, 17, 18, 5, 19))</a:t>
            </a:r>
          </a:p>
        </p:txBody>
      </p:sp>
      <p:sp>
        <p:nvSpPr>
          <p:cNvPr id="868" name="Oval"/>
          <p:cNvSpPr/>
          <p:nvPr/>
        </p:nvSpPr>
        <p:spPr>
          <a:xfrm>
            <a:off x="12163408" y="2488800"/>
            <a:ext cx="4905459" cy="1650627"/>
          </a:xfrm>
          <a:prstGeom prst="ellipse">
            <a:avLst/>
          </a:prstGeom>
          <a:ln w="1651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" grpId="1" animBg="1" advAuto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837" y="-911334"/>
            <a:ext cx="21206830" cy="14134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71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73" name="Rectangle"/>
          <p:cNvSpPr/>
          <p:nvPr/>
        </p:nvSpPr>
        <p:spPr>
          <a:xfrm>
            <a:off x="1486189" y="318816"/>
            <a:ext cx="21381778" cy="34688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4" name="flights %&gt;%…"/>
          <p:cNvSpPr txBox="1"/>
          <p:nvPr/>
        </p:nvSpPr>
        <p:spPr>
          <a:xfrm>
            <a:off x="1697330" y="512362"/>
            <a:ext cx="21206831" cy="329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sched_dep_time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(alpha = 0.2)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Creating dates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Creating dates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times</a:t>
            </a:r>
          </a:p>
        </p:txBody>
      </p:sp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56" name="What is a date time exactly?"/>
          <p:cNvSpPr txBox="1"/>
          <p:nvPr/>
        </p:nvSpPr>
        <p:spPr>
          <a:xfrm>
            <a:off x="3067524" y="430468"/>
            <a:ext cx="17090024" cy="147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a date time exactly?</a:t>
            </a:r>
          </a:p>
        </p:txBody>
      </p:sp>
      <p:sp>
        <p:nvSpPr>
          <p:cNvPr id="557" name="Rectangle"/>
          <p:cNvSpPr/>
          <p:nvPr/>
        </p:nvSpPr>
        <p:spPr>
          <a:xfrm>
            <a:off x="3073874" y="1974062"/>
            <a:ext cx="18236252" cy="113051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8" name="now &lt;- Sys.time()…"/>
          <p:cNvSpPr txBox="1"/>
          <p:nvPr/>
        </p:nvSpPr>
        <p:spPr>
          <a:xfrm>
            <a:off x="3192484" y="2154266"/>
            <a:ext cx="18033796" cy="10944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1622">
              <a:spcBef>
                <a:spcPts val="1300"/>
              </a:spcBef>
              <a:defRPr sz="45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 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</a:p>
          <a:p>
            <a:pPr algn="l" defTabSz="531622">
              <a:spcBef>
                <a:spcPts val="36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00:00:01 EST"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 defTabSz="531622">
              <a:spcBef>
                <a:spcPts val="36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"double"</a:t>
            </a:r>
          </a:p>
          <a:p>
            <a:pPr algn="l" defTabSz="531622">
              <a:spcBef>
                <a:spcPts val="13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print.default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1483246801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(,"class")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8DE93C4-1658-4C45-A3EB-ECB4A6F2EAE4}"/>
              </a:ext>
            </a:extLst>
          </p:cNvPr>
          <p:cNvSpPr/>
          <p:nvPr/>
        </p:nvSpPr>
        <p:spPr>
          <a:xfrm>
            <a:off x="13679424" y="6858000"/>
            <a:ext cx="5632704" cy="1998418"/>
          </a:xfrm>
          <a:prstGeom prst="wedgeRoundRectCallout">
            <a:avLst>
              <a:gd name="adj1" fmla="val -124079"/>
              <a:gd name="adj2" fmla="val 1857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atomic vector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(double)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3E10231-F003-4291-9943-4C821EDC5AF7}"/>
              </a:ext>
            </a:extLst>
          </p:cNvPr>
          <p:cNvSpPr/>
          <p:nvPr/>
        </p:nvSpPr>
        <p:spPr>
          <a:xfrm>
            <a:off x="13551408" y="9822420"/>
            <a:ext cx="5632704" cy="2917819"/>
          </a:xfrm>
          <a:prstGeom prst="wedgeRoundRectCallout">
            <a:avLst>
              <a:gd name="adj1" fmla="val -78626"/>
              <a:gd name="adj2" fmla="val -3088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augmented with attributes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(tzone, class)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85140758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" grpId="0" build="p" bldLvl="5" animBg="1" advAuto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64" name="A double that R treats in a special way"/>
          <p:cNvSpPr txBox="1"/>
          <p:nvPr/>
        </p:nvSpPr>
        <p:spPr>
          <a:xfrm>
            <a:off x="3067524" y="430468"/>
            <a:ext cx="17090024" cy="147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double that R treats in a special way</a:t>
            </a:r>
          </a:p>
        </p:txBody>
      </p:sp>
      <p:sp>
        <p:nvSpPr>
          <p:cNvPr id="565" name="Rectangle"/>
          <p:cNvSpPr/>
          <p:nvPr/>
        </p:nvSpPr>
        <p:spPr>
          <a:xfrm>
            <a:off x="3073874" y="1974062"/>
            <a:ext cx="18236252" cy="113051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6" name="print…"/>
          <p:cNvSpPr txBox="1"/>
          <p:nvPr/>
        </p:nvSpPr>
        <p:spPr>
          <a:xfrm>
            <a:off x="3192484" y="2154266"/>
            <a:ext cx="18033796" cy="1005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function (x, ...)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UseMethod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("print")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&lt;bytecode: 0x10c1e1f50&gt;</a:t>
            </a:r>
          </a:p>
          <a:p>
            <a:pPr algn="l">
              <a:spcBef>
                <a:spcPts val="4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&lt;environment: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namespace:base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class(now)</a:t>
            </a:r>
          </a:p>
          <a:p>
            <a:pPr algn="l">
              <a:spcBef>
                <a:spcPts val="4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print.POSIXct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00:00:01 EST"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47D9C9C-4DDB-4048-ACE7-D5E456CDC5CD}"/>
              </a:ext>
            </a:extLst>
          </p:cNvPr>
          <p:cNvSpPr/>
          <p:nvPr/>
        </p:nvSpPr>
        <p:spPr>
          <a:xfrm>
            <a:off x="15810785" y="3940181"/>
            <a:ext cx="5457418" cy="2917819"/>
          </a:xfrm>
          <a:prstGeom prst="wedgeRoundRectCallout">
            <a:avLst>
              <a:gd name="adj1" fmla="val -122471"/>
              <a:gd name="adj2" fmla="val -3339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find the method of print for the class of x</a:t>
            </a:r>
          </a:p>
        </p:txBody>
      </p:sp>
    </p:spTree>
    <p:extLst>
      <p:ext uri="{BB962C8B-B14F-4D97-AF65-F5344CB8AC3E}">
        <p14:creationId xmlns:p14="http://schemas.microsoft.com/office/powerpoint/2010/main" val="215079227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0" build="p" bldLvl="5" animBg="1" advAuto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71" name="Augmented vector"/>
          <p:cNvSpPr txBox="1"/>
          <p:nvPr/>
        </p:nvSpPr>
        <p:spPr>
          <a:xfrm>
            <a:off x="3996134" y="39860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Augmented vector</a:t>
            </a:r>
          </a:p>
        </p:txBody>
      </p:sp>
      <p:sp>
        <p:nvSpPr>
          <p:cNvPr id="572" name="An atomic vector augmented with attributes, including a class, which let’s R treat the contents in a specific way.…"/>
          <p:cNvSpPr txBox="1"/>
          <p:nvPr/>
        </p:nvSpPr>
        <p:spPr>
          <a:xfrm>
            <a:off x="2586818" y="2850757"/>
            <a:ext cx="19233597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5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An atomic vector augmented with attributes, including a class, which lets R treat the contents in a specific way.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Access the attributes of an augmented vector with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attributes()</a:t>
            </a:r>
            <a:r>
              <a:rPr dirty="0">
                <a:solidFill>
                  <a:srgbClr val="78AAD6"/>
                </a:solidFill>
              </a:rPr>
              <a:t> </a:t>
            </a:r>
            <a:r>
              <a:rPr dirty="0"/>
              <a:t>and</a:t>
            </a:r>
            <a:r>
              <a:rPr dirty="0">
                <a:solidFill>
                  <a:srgbClr val="78AAD6"/>
                </a:solidFill>
              </a:rPr>
              <a:t> </a:t>
            </a:r>
            <a:r>
              <a:rPr dirty="0" err="1">
                <a:solidFill>
                  <a:srgbClr val="87AA6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attr</a:t>
            </a:r>
            <a:r>
              <a:rPr dirty="0">
                <a:solidFill>
                  <a:srgbClr val="87AA6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()</a:t>
            </a:r>
          </a:p>
        </p:txBody>
      </p:sp>
      <p:sp>
        <p:nvSpPr>
          <p:cNvPr id="573" name="Rectangle"/>
          <p:cNvSpPr/>
          <p:nvPr/>
        </p:nvSpPr>
        <p:spPr>
          <a:xfrm>
            <a:off x="2569934" y="8036173"/>
            <a:ext cx="9292005" cy="53330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4" name="attributes(now)…"/>
          <p:cNvSpPr txBox="1"/>
          <p:nvPr/>
        </p:nvSpPr>
        <p:spPr>
          <a:xfrm>
            <a:off x="2713491" y="8279151"/>
            <a:ext cx="9304706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attributes(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$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$class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dirty="0" err="1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575" name="Rectangle"/>
          <p:cNvSpPr/>
          <p:nvPr/>
        </p:nvSpPr>
        <p:spPr>
          <a:xfrm>
            <a:off x="12417109" y="8036173"/>
            <a:ext cx="9292005" cy="53330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6" name="attr(now, &quot;tzone&quot;)…"/>
          <p:cNvSpPr txBox="1"/>
          <p:nvPr/>
        </p:nvSpPr>
        <p:spPr>
          <a:xfrm>
            <a:off x="12560665" y="8279151"/>
            <a:ext cx="9304706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now,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94077320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92" name="Rounded Rectangle"/>
          <p:cNvSpPr/>
          <p:nvPr/>
        </p:nvSpPr>
        <p:spPr>
          <a:xfrm>
            <a:off x="7955125" y="3202613"/>
            <a:ext cx="8748109" cy="1270001"/>
          </a:xfrm>
          <a:prstGeom prst="roundRect">
            <a:avLst>
              <a:gd name="adj" fmla="val 15000"/>
            </a:avLst>
          </a:prstGeom>
          <a:solidFill>
            <a:srgbClr val="C0C0C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3" name="POSIXct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POSIXct</a:t>
            </a:r>
          </a:p>
        </p:txBody>
      </p:sp>
      <p:sp>
        <p:nvSpPr>
          <p:cNvPr id="894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2017-01-01 12:34:56</a:t>
            </a:r>
          </a:p>
        </p:txBody>
      </p:sp>
      <p:sp>
        <p:nvSpPr>
          <p:cNvPr id="895" name="Rectangle"/>
          <p:cNvSpPr/>
          <p:nvPr/>
        </p:nvSpPr>
        <p:spPr>
          <a:xfrm>
            <a:off x="4120401" y="6101440"/>
            <a:ext cx="16143199" cy="48399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6" name="Sys.time()…"/>
          <p:cNvSpPr txBox="1"/>
          <p:nvPr/>
        </p:nvSpPr>
        <p:spPr>
          <a:xfrm>
            <a:off x="4303693" y="6185422"/>
            <a:ext cx="15856084" cy="4672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EST"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1483292096</a:t>
            </a:r>
          </a:p>
        </p:txBody>
      </p:sp>
      <p:sp>
        <p:nvSpPr>
          <p:cNvPr id="897" name="Stored as the number of seconds since 1970-01-01 00:00:00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496570">
              <a:defRPr sz="5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Stored as the number of seconds since </a:t>
            </a:r>
            <a:r>
              <a:rPr b="1">
                <a:solidFill>
                  <a:srgbClr val="9191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1970-01-01 00:00:00</a:t>
            </a: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01" name="Rounded Rectangle"/>
          <p:cNvSpPr/>
          <p:nvPr/>
        </p:nvSpPr>
        <p:spPr>
          <a:xfrm>
            <a:off x="7955125" y="3202613"/>
            <a:ext cx="4850864" cy="1270001"/>
          </a:xfrm>
          <a:prstGeom prst="roundRect">
            <a:avLst>
              <a:gd name="adj" fmla="val 15000"/>
            </a:avLst>
          </a:prstGeom>
          <a:solidFill>
            <a:srgbClr val="78AAD6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2" name="Dat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Dates</a:t>
            </a:r>
          </a:p>
        </p:txBody>
      </p:sp>
      <p:sp>
        <p:nvSpPr>
          <p:cNvPr id="903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2017-01-01 </a:t>
            </a: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12:34:56</a:t>
            </a:r>
          </a:p>
        </p:txBody>
      </p:sp>
      <p:sp>
        <p:nvSpPr>
          <p:cNvPr id="904" name="Rectangle"/>
          <p:cNvSpPr/>
          <p:nvPr/>
        </p:nvSpPr>
        <p:spPr>
          <a:xfrm>
            <a:off x="4120401" y="6101440"/>
            <a:ext cx="16143199" cy="465010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5" name="Sys.Date()…"/>
          <p:cNvSpPr txBox="1"/>
          <p:nvPr/>
        </p:nvSpPr>
        <p:spPr>
          <a:xfrm>
            <a:off x="4303693" y="6185422"/>
            <a:ext cx="15856084" cy="457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"2017-01-01"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17167</a:t>
            </a:r>
          </a:p>
        </p:txBody>
      </p:sp>
      <p:sp>
        <p:nvSpPr>
          <p:cNvPr id="906" name="Stored as the number of days since 1970-01-01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the number of days since 1970-01-01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7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68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1" name="hm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</a:t>
            </a:r>
          </a:p>
        </p:txBody>
      </p:sp>
      <p:sp>
        <p:nvSpPr>
          <p:cNvPr id="912" name="A class for representing just clock times."/>
          <p:cNvSpPr txBox="1"/>
          <p:nvPr/>
        </p:nvSpPr>
        <p:spPr>
          <a:xfrm>
            <a:off x="7830976" y="4266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class for representing just clock times.</a:t>
            </a:r>
          </a:p>
        </p:txBody>
      </p:sp>
      <p:sp>
        <p:nvSpPr>
          <p:cNvPr id="913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4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8" name="Rounded Rectangle"/>
          <p:cNvSpPr/>
          <p:nvPr/>
        </p:nvSpPr>
        <p:spPr>
          <a:xfrm>
            <a:off x="12636218" y="3202613"/>
            <a:ext cx="3971299" cy="1270001"/>
          </a:xfrm>
          <a:prstGeom prst="roundRect">
            <a:avLst>
              <a:gd name="adj" fmla="val 15000"/>
            </a:avLst>
          </a:prstGeom>
          <a:solidFill>
            <a:srgbClr val="97BA79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9" name="hm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</a:t>
            </a:r>
          </a:p>
        </p:txBody>
      </p:sp>
      <p:sp>
        <p:nvSpPr>
          <p:cNvPr id="920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2017-01-01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12:34:56</a:t>
            </a:r>
          </a:p>
        </p:txBody>
      </p:sp>
      <p:sp>
        <p:nvSpPr>
          <p:cNvPr id="921" name="Rectangle"/>
          <p:cNvSpPr/>
          <p:nvPr/>
        </p:nvSpPr>
        <p:spPr>
          <a:xfrm>
            <a:off x="4120401" y="6101440"/>
            <a:ext cx="16143199" cy="581048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2" name="library(hms)…"/>
          <p:cNvSpPr txBox="1"/>
          <p:nvPr/>
        </p:nvSpPr>
        <p:spPr>
          <a:xfrm>
            <a:off x="4303693" y="6185422"/>
            <a:ext cx="15856084" cy="5642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seconds = 56, min = 34, hour = 12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12:34:56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(56, 34, 12))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45296</a:t>
            </a:r>
          </a:p>
        </p:txBody>
      </p:sp>
      <p:sp>
        <p:nvSpPr>
          <p:cNvPr id="923" name="Stored as the number of seconds since 00:00:00.*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the number of seconds since 00:00:00.*</a:t>
            </a:r>
          </a:p>
        </p:txBody>
      </p:sp>
      <p:sp>
        <p:nvSpPr>
          <p:cNvPr id="924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8" name="Rounded Rectangle"/>
          <p:cNvSpPr/>
          <p:nvPr/>
        </p:nvSpPr>
        <p:spPr>
          <a:xfrm>
            <a:off x="12636218" y="3202613"/>
            <a:ext cx="3971299" cy="1270001"/>
          </a:xfrm>
          <a:prstGeom prst="roundRect">
            <a:avLst>
              <a:gd name="adj" fmla="val 15000"/>
            </a:avLst>
          </a:prstGeom>
          <a:solidFill>
            <a:srgbClr val="97BA79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9" name="hm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hms()</a:t>
            </a:r>
          </a:p>
        </p:txBody>
      </p:sp>
      <p:sp>
        <p:nvSpPr>
          <p:cNvPr id="930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2017-01-01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12:34:56</a:t>
            </a:r>
          </a:p>
        </p:txBody>
      </p:sp>
      <p:sp>
        <p:nvSpPr>
          <p:cNvPr id="931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932" name="Rectangle"/>
          <p:cNvSpPr/>
          <p:nvPr/>
        </p:nvSpPr>
        <p:spPr>
          <a:xfrm>
            <a:off x="4025134" y="4847607"/>
            <a:ext cx="16200798" cy="23841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33" name="library(hms)…"/>
          <p:cNvSpPr txBox="1"/>
          <p:nvPr/>
        </p:nvSpPr>
        <p:spPr>
          <a:xfrm>
            <a:off x="4235158" y="5042070"/>
            <a:ext cx="15913684" cy="2160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seconds, minutes, hours, days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936" name="What is the best time of day to fly?…"/>
          <p:cNvSpPr txBox="1">
            <a:spLocks noGrp="1"/>
          </p:cNvSpPr>
          <p:nvPr>
            <p:ph type="body" idx="4294967295"/>
          </p:nvPr>
        </p:nvSpPr>
        <p:spPr>
          <a:xfrm>
            <a:off x="1967655" y="2144524"/>
            <a:ext cx="20448691" cy="942695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time of day to fly?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the </a:t>
            </a:r>
            <a:r>
              <a:rPr b="1"/>
              <a:t>hour</a:t>
            </a:r>
            <a:r>
              <a:t> and </a:t>
            </a:r>
            <a:r>
              <a:rPr b="1"/>
              <a:t>minute</a:t>
            </a:r>
            <a:r>
              <a:t> variables in flights to compute the time of day for each flight as an hms. Then use a smooth line to plot the relationship between time of day and </a:t>
            </a:r>
            <a:r>
              <a:rPr b="1"/>
              <a:t>arr_delay</a:t>
            </a:r>
            <a:r>
              <a:t>.</a:t>
            </a:r>
          </a:p>
        </p:txBody>
      </p:sp>
      <p:pic>
        <p:nvPicPr>
          <p:cNvPr id="93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9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37"/>
                </p:tgtEl>
              </p:cMediaNode>
            </p:video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41" name="Rplot01.png" descr="Rplot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275" y="-911708"/>
            <a:ext cx="21207953" cy="14135101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Rectangle"/>
          <p:cNvSpPr/>
          <p:nvPr/>
        </p:nvSpPr>
        <p:spPr>
          <a:xfrm>
            <a:off x="1486189" y="318816"/>
            <a:ext cx="21381778" cy="34688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3" name="flights %&gt;%…"/>
          <p:cNvSpPr txBox="1"/>
          <p:nvPr/>
        </p:nvSpPr>
        <p:spPr>
          <a:xfrm>
            <a:off x="1697330" y="410762"/>
            <a:ext cx="21206831" cy="329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(alpha = 0.2)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47" name="Rplot02.pdf" descr="Rplot0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44776" y="493184"/>
            <a:ext cx="19094448" cy="12729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51" name="pdf-hourly-delay-3.pdf" descr="pdf-hourly-delay-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94601" y="405626"/>
            <a:ext cx="20194798" cy="12904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Challenge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Challenge</a:t>
            </a:r>
          </a:p>
        </p:txBody>
      </p:sp>
      <p:sp>
        <p:nvSpPr>
          <p:cNvPr id="954" name="Work as a group to modify your code to make the previous graph. You will need to:…"/>
          <p:cNvSpPr txBox="1">
            <a:spLocks noGrp="1"/>
          </p:cNvSpPr>
          <p:nvPr>
            <p:ph type="body" idx="4294967295"/>
          </p:nvPr>
        </p:nvSpPr>
        <p:spPr>
          <a:xfrm>
            <a:off x="2815418" y="2726858"/>
            <a:ext cx="18753164" cy="942695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49148">
              <a:spcBef>
                <a:spcPts val="2200"/>
              </a:spcBef>
              <a:buSzTx/>
              <a:buNone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Work as a group to modify your code to make the previous graph. You will need to: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Select just the time, arr_delay, and dep_delay variables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Gather the arr_delay and dep_delay columns into a key:value column pair names type and delay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Recode the delay column to contain "Departure" and "Arrival" values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Reorder the type column (which is a factor) by the time and "value" column.</a:t>
            </a:r>
          </a:p>
        </p:txBody>
      </p:sp>
      <p:pic>
        <p:nvPicPr>
          <p:cNvPr id="95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9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55"/>
                </p:tgtEl>
              </p:cMediaNode>
            </p:video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9" name="Rectangle"/>
          <p:cNvSpPr/>
          <p:nvPr/>
        </p:nvSpPr>
        <p:spPr>
          <a:xfrm>
            <a:off x="599409" y="462061"/>
            <a:ext cx="23185181" cy="887694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0" name="flights %&gt;%…"/>
          <p:cNvSpPr txBox="1"/>
          <p:nvPr/>
        </p:nvSpPr>
        <p:spPr>
          <a:xfrm>
            <a:off x="793766" y="654737"/>
            <a:ext cx="22796467" cy="8702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select(time,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gather("type", "delay", 2:3)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mutate(type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(type,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"Arrival"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", "Departure"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type = fct_reorder2(type, time, delay))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delay, color = type))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5" name="lubridate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</a:t>
            </a:r>
          </a:p>
        </p:txBody>
      </p:sp>
      <p:sp>
        <p:nvSpPr>
          <p:cNvPr id="966" name="Functions for working with dates and time spans"/>
          <p:cNvSpPr txBox="1"/>
          <p:nvPr/>
        </p:nvSpPr>
        <p:spPr>
          <a:xfrm>
            <a:off x="7830976" y="4266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Functions for working with dates and time spans</a:t>
            </a:r>
          </a:p>
        </p:txBody>
      </p:sp>
      <p:sp>
        <p:nvSpPr>
          <p:cNvPr id="967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8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72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73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  <p:sp>
        <p:nvSpPr>
          <p:cNvPr id="274" name="The sum of a logical vector is the count of TRUEs"/>
          <p:cNvSpPr txBox="1"/>
          <p:nvPr/>
        </p:nvSpPr>
        <p:spPr>
          <a:xfrm>
            <a:off x="3021916" y="4767585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sum</a:t>
            </a:r>
            <a:r>
              <a:t> of a logical vector is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count of TRUEs</a:t>
            </a:r>
          </a:p>
        </p:txBody>
      </p:sp>
      <p:sp>
        <p:nvSpPr>
          <p:cNvPr id="275" name="Rectangle"/>
          <p:cNvSpPr/>
          <p:nvPr/>
        </p:nvSpPr>
        <p:spPr>
          <a:xfrm>
            <a:off x="3973467" y="6650476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6" name="sum(c(TRUE, FALSE, TRUE, TRUE))…"/>
          <p:cNvSpPr txBox="1"/>
          <p:nvPr/>
        </p:nvSpPr>
        <p:spPr>
          <a:xfrm>
            <a:off x="4133808" y="6730362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sum(c(TRUE, FALSE, TRUE, TRUE))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3</a:t>
            </a:r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2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973" name="To parse strings as dates, use a y, m, d, h, m, s combo"/>
          <p:cNvSpPr txBox="1"/>
          <p:nvPr/>
        </p:nvSpPr>
        <p:spPr>
          <a:xfrm>
            <a:off x="4010800" y="2631045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To parse strings as dates, use a y, m, d, h, m, s combo</a:t>
            </a:r>
          </a:p>
        </p:txBody>
      </p:sp>
      <p:sp>
        <p:nvSpPr>
          <p:cNvPr id="974" name="Rectangle"/>
          <p:cNvSpPr/>
          <p:nvPr/>
        </p:nvSpPr>
        <p:spPr>
          <a:xfrm>
            <a:off x="4010800" y="5027908"/>
            <a:ext cx="16200798" cy="36780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5" name="ymd(&quot;2017/01/11&quot;)…"/>
          <p:cNvSpPr txBox="1"/>
          <p:nvPr/>
        </p:nvSpPr>
        <p:spPr>
          <a:xfrm>
            <a:off x="4154357" y="5397886"/>
            <a:ext cx="15913684" cy="3234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"2017/01/11"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"January 11, 2017"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"2017-01-11  01:30:55"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9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980" name="Table"/>
          <p:cNvGraphicFramePr/>
          <p:nvPr>
            <p:extLst>
              <p:ext uri="{D42A27DB-BD31-4B8C-83A1-F6EECF244321}">
                <p14:modId xmlns:p14="http://schemas.microsoft.com/office/powerpoint/2010/main" val="4190222069"/>
              </p:ext>
            </p:extLst>
          </p:nvPr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if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tz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myd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dym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yq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hm(),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Rectangle"/>
          <p:cNvSpPr/>
          <p:nvPr/>
        </p:nvSpPr>
        <p:spPr>
          <a:xfrm>
            <a:off x="3968124" y="4421495"/>
            <a:ext cx="16200798" cy="823466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3" name="ymd_hms(&quot;2017-01-01T12:34:56&quot;)…"/>
          <p:cNvSpPr txBox="1"/>
          <p:nvPr/>
        </p:nvSpPr>
        <p:spPr>
          <a:xfrm>
            <a:off x="4111681" y="4449071"/>
            <a:ext cx="15913684" cy="8247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"2017-01-01T12:34:56"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UTC"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"2017/01/01 12:34"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UTC"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 January 17"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"2017-01-02"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"34 56"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"34M 56S"</a:t>
            </a:r>
          </a:p>
        </p:txBody>
      </p:sp>
      <p:sp>
        <p:nvSpPr>
          <p:cNvPr id="984" name="lubridate functions are separator agnostic"/>
          <p:cNvSpPr/>
          <p:nvPr/>
        </p:nvSpPr>
        <p:spPr>
          <a:xfrm>
            <a:off x="15983269" y="6127294"/>
            <a:ext cx="6175350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677" y="0"/>
                  <a:pt x="1512" y="0"/>
                </a:cubicBezTo>
                <a:lnTo>
                  <a:pt x="20088" y="0"/>
                </a:lnTo>
                <a:cubicBezTo>
                  <a:pt x="20923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923" y="21600"/>
                  <a:pt x="20088" y="21600"/>
                </a:cubicBezTo>
                <a:lnTo>
                  <a:pt x="1512" y="21600"/>
                </a:lnTo>
                <a:cubicBezTo>
                  <a:pt x="677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 functions are separator agnostic</a:t>
            </a:r>
          </a:p>
        </p:txBody>
      </p:sp>
      <p:pic>
        <p:nvPicPr>
          <p:cNvPr id="98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87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988" name="To parse strings as dates, use a y, m, d, h, m, s combo"/>
          <p:cNvSpPr txBox="1"/>
          <p:nvPr/>
        </p:nvSpPr>
        <p:spPr>
          <a:xfrm>
            <a:off x="4010800" y="2631045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sz="5400" dirty="0"/>
              <a:t>To parse strings as dates, use a y, m, d, h, m, s combo</a:t>
            </a:r>
          </a:p>
        </p:txBody>
      </p:sp>
    </p:spTree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87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ISO 8601</a:t>
            </a:r>
            <a:endParaRPr dirty="0"/>
          </a:p>
        </p:txBody>
      </p:sp>
      <p:sp>
        <p:nvSpPr>
          <p:cNvPr id="988" name="To parse strings as dates, use a y, m, d, h, m, s combo"/>
          <p:cNvSpPr txBox="1"/>
          <p:nvPr/>
        </p:nvSpPr>
        <p:spPr>
          <a:xfrm>
            <a:off x="4007752" y="4237240"/>
            <a:ext cx="16368496" cy="6460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You say “To-may-to”: MM/DD/YYYY</a:t>
            </a:r>
          </a:p>
          <a:p>
            <a:endParaRPr lang="en-GB" dirty="0"/>
          </a:p>
          <a:p>
            <a:r>
              <a:rPr lang="en-GB" dirty="0"/>
              <a:t>I say “To-</a:t>
            </a:r>
            <a:r>
              <a:rPr lang="en-GB" dirty="0" err="1"/>
              <a:t>mah</a:t>
            </a:r>
            <a:r>
              <a:rPr lang="en-GB" dirty="0"/>
              <a:t>-to”: DD/MM/YYYY</a:t>
            </a:r>
          </a:p>
          <a:p>
            <a:endParaRPr lang="en-GB" dirty="0"/>
          </a:p>
          <a:p>
            <a:r>
              <a:rPr lang="en-GB" dirty="0"/>
              <a:t>ISO 8601 says: YYYY-MM-DD</a:t>
            </a:r>
            <a:r>
              <a:rPr lang="en-GB" b="1" dirty="0"/>
              <a:t>T</a:t>
            </a:r>
            <a:r>
              <a:rPr lang="en-GB" dirty="0"/>
              <a:t>HH:MM:SS+00:00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5448421"/>
      </p:ext>
    </p:extLst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Accessing…"/>
          <p:cNvSpPr txBox="1"/>
          <p:nvPr/>
        </p:nvSpPr>
        <p:spPr>
          <a:xfrm>
            <a:off x="2628899" y="1835150"/>
            <a:ext cx="18716626" cy="970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Accessing 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changing components</a:t>
            </a:r>
          </a:p>
        </p:txBody>
      </p:sp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94" name="Access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components</a:t>
            </a:r>
          </a:p>
        </p:txBody>
      </p:sp>
      <p:sp>
        <p:nvSpPr>
          <p:cNvPr id="995" name="Extract components by name with a singular name"/>
          <p:cNvSpPr txBox="1"/>
          <p:nvPr/>
        </p:nvSpPr>
        <p:spPr>
          <a:xfrm>
            <a:off x="2057307" y="2789579"/>
            <a:ext cx="17192207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Extract components by name with a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singular</a:t>
            </a:r>
            <a:r>
              <a:rPr dirty="0"/>
              <a:t> name</a:t>
            </a:r>
          </a:p>
        </p:txBody>
      </p:sp>
      <p:sp>
        <p:nvSpPr>
          <p:cNvPr id="996" name="Rectangle"/>
          <p:cNvSpPr/>
          <p:nvPr/>
        </p:nvSpPr>
        <p:spPr>
          <a:xfrm>
            <a:off x="2057561" y="4629012"/>
            <a:ext cx="20268878" cy="326939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7" name="date &lt;- ymd(&quot;2017-01-11&quot;)…"/>
          <p:cNvSpPr txBox="1"/>
          <p:nvPr/>
        </p:nvSpPr>
        <p:spPr>
          <a:xfrm>
            <a:off x="2201118" y="4818890"/>
            <a:ext cx="19925755" cy="3043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2017</a:t>
            </a:r>
          </a:p>
        </p:txBody>
      </p:sp>
    </p:spTree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1" name="Sett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Setting components</a:t>
            </a:r>
          </a:p>
        </p:txBody>
      </p:sp>
      <p:sp>
        <p:nvSpPr>
          <p:cNvPr id="1002" name="Use the same function to set components"/>
          <p:cNvSpPr txBox="1"/>
          <p:nvPr/>
        </p:nvSpPr>
        <p:spPr>
          <a:xfrm>
            <a:off x="2057307" y="2789579"/>
            <a:ext cx="17192207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the same function to set components</a:t>
            </a:r>
          </a:p>
        </p:txBody>
      </p:sp>
      <p:sp>
        <p:nvSpPr>
          <p:cNvPr id="1003" name="Rectangle"/>
          <p:cNvSpPr/>
          <p:nvPr/>
        </p:nvSpPr>
        <p:spPr>
          <a:xfrm>
            <a:off x="2057561" y="4629012"/>
            <a:ext cx="20268878" cy="54571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4" name="date…"/>
          <p:cNvSpPr txBox="1"/>
          <p:nvPr/>
        </p:nvSpPr>
        <p:spPr>
          <a:xfrm>
            <a:off x="2201118" y="4818890"/>
            <a:ext cx="19925755" cy="507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"2017-01-11"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&lt;- 1999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"1999-01-11"</a:t>
            </a:r>
          </a:p>
        </p:txBody>
      </p:sp>
    </p:spTree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8" name="Accessing date time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43305">
              <a:defRPr sz="9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date time components</a:t>
            </a:r>
          </a:p>
        </p:txBody>
      </p:sp>
      <p:graphicFrame>
        <p:nvGraphicFramePr>
          <p:cNvPr id="1009" name="Table"/>
          <p:cNvGraphicFramePr/>
          <p:nvPr/>
        </p:nvGraphicFramePr>
        <p:xfrm>
          <a:off x="4353524" y="2755542"/>
          <a:ext cx="15676949" cy="1015444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571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8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6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313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extracts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extra arguments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label = FALSE, abbr = 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month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week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label = FALSE, abbr = 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qday()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quarter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13" name="Access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components</a:t>
            </a:r>
          </a:p>
        </p:txBody>
      </p:sp>
      <p:sp>
        <p:nvSpPr>
          <p:cNvPr id="1014" name="Rectangle"/>
          <p:cNvSpPr/>
          <p:nvPr/>
        </p:nvSpPr>
        <p:spPr>
          <a:xfrm>
            <a:off x="2057561" y="3083547"/>
            <a:ext cx="20268878" cy="845025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5" name="wday(ymd(&quot;2017-01-11&quot;))…"/>
          <p:cNvSpPr txBox="1"/>
          <p:nvPr/>
        </p:nvSpPr>
        <p:spPr>
          <a:xfrm>
            <a:off x="2201118" y="3273425"/>
            <a:ext cx="19925755" cy="846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("2017-01-11"), label = TRUE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Wed</a:t>
            </a: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7 Levels: Sun &lt; Mon &lt; Tues &lt; Wed &lt; Thurs &lt; ... &lt; Sat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("2017-01-11"), label = TRUE,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abbr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Sunday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 Levels: Sunday &lt; Monday &lt; Tuesday &lt; ... &lt; Saturday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5" grpId="1" build="p" bldLvl="5" animBg="1" advAuto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1018" name="Fill in the blanks to:…"/>
          <p:cNvSpPr txBox="1">
            <a:spLocks noGrp="1"/>
          </p:cNvSpPr>
          <p:nvPr>
            <p:ph type="body" idx="4294967295"/>
          </p:nvPr>
        </p:nvSpPr>
        <p:spPr>
          <a:xfrm>
            <a:off x="1967655" y="3071738"/>
            <a:ext cx="20448691" cy="68783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Fill in the blanks to: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Extract the day of the week of each flight (as a full name) from </a:t>
            </a:r>
            <a:r>
              <a:rPr b="1"/>
              <a:t>time_hour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Calculate the average </a:t>
            </a:r>
            <a:r>
              <a:rPr b="1"/>
              <a:t>arr_delay</a:t>
            </a:r>
            <a:r>
              <a:t> by day of the week.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Plot the results as a column chart (bar chart) with </a:t>
            </a:r>
            <a:r>
              <a:rPr b="1"/>
              <a:t>geom_col()</a:t>
            </a:r>
            <a:r>
              <a:t>.</a:t>
            </a:r>
          </a:p>
        </p:txBody>
      </p:sp>
      <p:pic>
        <p:nvPicPr>
          <p:cNvPr id="101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1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0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81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  <p:sp>
        <p:nvSpPr>
          <p:cNvPr id="282" name="The sum of a logical vector is the count of TRUEs"/>
          <p:cNvSpPr txBox="1"/>
          <p:nvPr/>
        </p:nvSpPr>
        <p:spPr>
          <a:xfrm>
            <a:off x="3021916" y="4767585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sum</a:t>
            </a:r>
            <a:r>
              <a:t> of a logical vector is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count of TRUEs</a:t>
            </a:r>
          </a:p>
        </p:txBody>
      </p:sp>
      <p:sp>
        <p:nvSpPr>
          <p:cNvPr id="283" name="The mean of a logical vector is the proportion of TRUEs"/>
          <p:cNvSpPr txBox="1"/>
          <p:nvPr/>
        </p:nvSpPr>
        <p:spPr>
          <a:xfrm>
            <a:off x="3021916" y="9323180"/>
            <a:ext cx="18381600" cy="10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93B6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mean </a:t>
            </a:r>
            <a:r>
              <a:t>of a logical vector is the </a:t>
            </a:r>
            <a:r>
              <a:rPr b="1">
                <a:solidFill>
                  <a:srgbClr val="93B6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proportion of TRUEs</a:t>
            </a:r>
          </a:p>
        </p:txBody>
      </p:sp>
      <p:sp>
        <p:nvSpPr>
          <p:cNvPr id="284" name="Rectangle"/>
          <p:cNvSpPr/>
          <p:nvPr/>
        </p:nvSpPr>
        <p:spPr>
          <a:xfrm>
            <a:off x="3973467" y="6650476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5" name="sum(c(TRUE, FALSE, TRUE, TRUE))…"/>
          <p:cNvSpPr txBox="1"/>
          <p:nvPr/>
        </p:nvSpPr>
        <p:spPr>
          <a:xfrm>
            <a:off x="4133808" y="6730362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sum(c(TRUE, FALSE, TRUE, TRUE))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3</a:t>
            </a:r>
          </a:p>
        </p:txBody>
      </p:sp>
      <p:sp>
        <p:nvSpPr>
          <p:cNvPr id="286" name="Rectangle"/>
          <p:cNvSpPr/>
          <p:nvPr/>
        </p:nvSpPr>
        <p:spPr>
          <a:xfrm>
            <a:off x="3973467" y="10549128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7" name="mean(c(1, 2, 3, 4) &lt; 4)…"/>
          <p:cNvSpPr txBox="1"/>
          <p:nvPr/>
        </p:nvSpPr>
        <p:spPr>
          <a:xfrm>
            <a:off x="4133808" y="10629014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mean(c(1, 2, 3, 4) &lt; 4)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0.75</a:t>
            </a:r>
          </a:p>
        </p:txBody>
      </p:sp>
    </p:spTree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23" name="Rectangle"/>
          <p:cNvSpPr/>
          <p:nvPr/>
        </p:nvSpPr>
        <p:spPr>
          <a:xfrm>
            <a:off x="599409" y="462061"/>
            <a:ext cx="23185183" cy="73108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4" name="flights %&gt;%…"/>
          <p:cNvSpPr txBox="1"/>
          <p:nvPr/>
        </p:nvSpPr>
        <p:spPr>
          <a:xfrm>
            <a:off x="793766" y="654737"/>
            <a:ext cx="22796467" cy="69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mutate(weekday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label = TRUE,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abbr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FALSE))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(weekday)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weekday,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8575" y="253436"/>
            <a:ext cx="19726850" cy="13209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7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13" name="Access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month names</a:t>
            </a:r>
            <a:endParaRPr dirty="0"/>
          </a:p>
        </p:txBody>
      </p:sp>
      <p:sp>
        <p:nvSpPr>
          <p:cNvPr id="1014" name="Rectangle"/>
          <p:cNvSpPr/>
          <p:nvPr/>
        </p:nvSpPr>
        <p:spPr>
          <a:xfrm>
            <a:off x="2057561" y="3083547"/>
            <a:ext cx="20268878" cy="845025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5" name="wday(ymd(&quot;2017-01-11&quot;))…"/>
          <p:cNvSpPr txBox="1"/>
          <p:nvPr/>
        </p:nvSpPr>
        <p:spPr>
          <a:xfrm>
            <a:off x="2229122" y="3259594"/>
            <a:ext cx="19925755" cy="846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month.name[1,2,3]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"January"   "February"  "March" 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month.abb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[1,2,3]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"Jan" "Feb" "Mar"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723B7-6FAC-4F70-BE9B-CFC68F8C5A8E}"/>
              </a:ext>
            </a:extLst>
          </p:cNvPr>
          <p:cNvSpPr/>
          <p:nvPr/>
        </p:nvSpPr>
        <p:spPr>
          <a:xfrm>
            <a:off x="107771" y="13041442"/>
            <a:ext cx="261312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54657012"/>
      </p:ext>
    </p:extLst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2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1033" name="Table"/>
          <p:cNvGraphicFramePr/>
          <p:nvPr/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ymd_hms(), ymd_hm(), ymd_h()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ydm_hms(), ydm_hm(), ydm_h()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dmy_hms(), dmy_hm(), dmy_h()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mdy_hms(), mdy_hm(), mdy_h()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(POSIXct if tz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myd(), dmy(), dym(), yq()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hms(), hm(), ms()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7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1038" name="Table"/>
          <p:cNvGraphicFramePr/>
          <p:nvPr/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ymd_hms(), ymd_hm(), ymd_h()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ydm_hms(), ydm_hm(), ydm_h()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dmy_hms(), dmy_hm(), dmy_h()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mdy_hms(), mdy_hm(), mdy_h()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(POSIXct if tz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myd(), dmy(), dym(), yq()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r>
                        <a:rPr b="1">
                          <a:solidFill>
                            <a:schemeClr val="accent1"/>
                          </a:solidFill>
                        </a:rPr>
                        <a:t>hms()</a:t>
                      </a:r>
                      <a:r>
                        <a:rPr>
                          <a:solidFill>
                            <a:srgbClr val="A6AAA9"/>
                          </a:solidFill>
                        </a:rPr>
                        <a:t>, hm(), ms()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F012AD1-186B-4B4A-8FEF-C60D1F090C5A}"/>
              </a:ext>
            </a:extLst>
          </p:cNvPr>
          <p:cNvSpPr/>
          <p:nvPr/>
        </p:nvSpPr>
        <p:spPr>
          <a:xfrm>
            <a:off x="688613" y="7832762"/>
            <a:ext cx="3664911" cy="3803677"/>
          </a:xfrm>
          <a:prstGeom prst="wedgeRoundRectCallout">
            <a:avLst>
              <a:gd name="adj1" fmla="val 104916"/>
              <a:gd name="adj2" fmla="val 6538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Same name as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hms() in hms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43" name="hms::hms()"/>
          <p:cNvSpPr txBox="1"/>
          <p:nvPr/>
        </p:nvSpPr>
        <p:spPr>
          <a:xfrm>
            <a:off x="4007752" y="3598949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hms::hms()</a:t>
            </a:r>
          </a:p>
        </p:txBody>
      </p:sp>
      <p:sp>
        <p:nvSpPr>
          <p:cNvPr id="1044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45" name="package name"/>
          <p:cNvSpPr/>
          <p:nvPr/>
        </p:nvSpPr>
        <p:spPr>
          <a:xfrm>
            <a:off x="4830792" y="5742349"/>
            <a:ext cx="5214982" cy="3655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6690" y="8491"/>
                </a:lnTo>
                <a:cubicBezTo>
                  <a:pt x="16525" y="8436"/>
                  <a:pt x="16354" y="8398"/>
                  <a:pt x="16176" y="8398"/>
                </a:cubicBezTo>
                <a:lnTo>
                  <a:pt x="2005" y="8398"/>
                </a:lnTo>
                <a:cubicBezTo>
                  <a:pt x="898" y="8398"/>
                  <a:pt x="0" y="9541"/>
                  <a:pt x="0" y="10951"/>
                </a:cubicBezTo>
                <a:lnTo>
                  <a:pt x="0" y="19046"/>
                </a:lnTo>
                <a:cubicBezTo>
                  <a:pt x="0" y="20457"/>
                  <a:pt x="898" y="21600"/>
                  <a:pt x="2005" y="21600"/>
                </a:cubicBezTo>
                <a:lnTo>
                  <a:pt x="16176" y="21600"/>
                </a:lnTo>
                <a:cubicBezTo>
                  <a:pt x="17283" y="21600"/>
                  <a:pt x="18181" y="20457"/>
                  <a:pt x="18181" y="19046"/>
                </a:cubicBezTo>
                <a:lnTo>
                  <a:pt x="18181" y="10951"/>
                </a:lnTo>
                <a:cubicBezTo>
                  <a:pt x="18181" y="10320"/>
                  <a:pt x="17994" y="9751"/>
                  <a:pt x="17697" y="9305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dirty="0"/>
              <a:t>package name</a:t>
            </a:r>
          </a:p>
        </p:txBody>
      </p:sp>
      <p:sp>
        <p:nvSpPr>
          <p:cNvPr id="1046" name="function name"/>
          <p:cNvSpPr/>
          <p:nvPr/>
        </p:nvSpPr>
        <p:spPr>
          <a:xfrm>
            <a:off x="13737106" y="5681429"/>
            <a:ext cx="5620570" cy="377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501" y="9978"/>
                </a:lnTo>
                <a:cubicBezTo>
                  <a:pt x="5324" y="10360"/>
                  <a:pt x="5219" y="10810"/>
                  <a:pt x="5219" y="11295"/>
                </a:cubicBezTo>
                <a:lnTo>
                  <a:pt x="5219" y="19129"/>
                </a:lnTo>
                <a:cubicBezTo>
                  <a:pt x="5219" y="20493"/>
                  <a:pt x="6028" y="21600"/>
                  <a:pt x="7025" y="21600"/>
                </a:cubicBezTo>
                <a:lnTo>
                  <a:pt x="19794" y="21600"/>
                </a:lnTo>
                <a:cubicBezTo>
                  <a:pt x="20791" y="21600"/>
                  <a:pt x="21600" y="20493"/>
                  <a:pt x="21600" y="19129"/>
                </a:cubicBezTo>
                <a:lnTo>
                  <a:pt x="21600" y="11295"/>
                </a:lnTo>
                <a:cubicBezTo>
                  <a:pt x="21600" y="9930"/>
                  <a:pt x="20791" y="8823"/>
                  <a:pt x="19794" y="8823"/>
                </a:cubicBezTo>
                <a:lnTo>
                  <a:pt x="7025" y="8823"/>
                </a:lnTo>
                <a:cubicBezTo>
                  <a:pt x="6773" y="8823"/>
                  <a:pt x="6533" y="8895"/>
                  <a:pt x="6315" y="9023"/>
                </a:cubicBez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r"/>
            <a:r>
              <a:rPr dirty="0"/>
              <a:t>function name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5" grpId="1" animBg="1" advAuto="0"/>
      <p:bldP spid="1046" grpId="2" animBg="1" advAuto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0" name="hms::hms()"/>
          <p:cNvSpPr txBox="1"/>
          <p:nvPr/>
        </p:nvSpPr>
        <p:spPr>
          <a:xfrm>
            <a:off x="4007752" y="3598949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hms::hms()</a:t>
            </a:r>
          </a:p>
        </p:txBody>
      </p:sp>
      <p:sp>
        <p:nvSpPr>
          <p:cNvPr id="1051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52" name="lubridate::hms()"/>
          <p:cNvSpPr txBox="1"/>
          <p:nvPr/>
        </p:nvSpPr>
        <p:spPr>
          <a:xfrm>
            <a:off x="4007752" y="691500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lubridate::hms()</a:t>
            </a:r>
          </a:p>
        </p:txBody>
      </p:sp>
    </p:spTree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6" name="hm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hms()</a:t>
            </a:r>
          </a:p>
        </p:txBody>
      </p:sp>
      <p:sp>
        <p:nvSpPr>
          <p:cNvPr id="1057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58" name="Rectangle"/>
          <p:cNvSpPr/>
          <p:nvPr/>
        </p:nvSpPr>
        <p:spPr>
          <a:xfrm>
            <a:off x="4663649" y="4872446"/>
            <a:ext cx="15056701" cy="15073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9" name="hms::hms(seconds = 3, hours = 5)"/>
          <p:cNvSpPr txBox="1"/>
          <p:nvPr/>
        </p:nvSpPr>
        <p:spPr>
          <a:xfrm>
            <a:off x="4807206" y="5042070"/>
            <a:ext cx="14769587" cy="1168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seconds = 3, hours = 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30BD5AC1-8257-4FE5-8315-7A236AFE91FC}"/>
              </a:ext>
            </a:extLst>
          </p:cNvPr>
          <p:cNvSpPr/>
          <p:nvPr/>
        </p:nvSpPr>
        <p:spPr>
          <a:xfrm>
            <a:off x="4663649" y="7109018"/>
            <a:ext cx="6931152" cy="2917819"/>
          </a:xfrm>
          <a:prstGeom prst="wedgeRoundRectCallout">
            <a:avLst>
              <a:gd name="adj1" fmla="val -8432"/>
              <a:gd name="adj2" fmla="val -8917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Use the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hms() function in the hms package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Dealing with time zones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Dealing with time zones</a:t>
            </a:r>
          </a:p>
        </p:txBody>
      </p:sp>
    </p:spTree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65" name="How many time zones are ther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many time zones are there?</a:t>
            </a:r>
          </a:p>
        </p:txBody>
      </p:sp>
      <p:pic>
        <p:nvPicPr>
          <p:cNvPr id="1066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0560" y="5390451"/>
            <a:ext cx="10202880" cy="5881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290" name="Use flights to create delayed, a variable that displays whether a flight was delayed (arr_delay &gt; 0).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flights to create </a:t>
            </a:r>
            <a:r>
              <a:rPr b="1"/>
              <a:t>delayed</a:t>
            </a:r>
            <a:r>
              <a:t>, a variable that displays whether a flight was delayed (arr_delay &gt; 0).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Then, remove all rows that contain an NA in </a:t>
            </a:r>
            <a:r>
              <a:rPr b="1"/>
              <a:t>delayed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Finally, create a summary table that shows:</a:t>
            </a:r>
          </a:p>
          <a:p>
            <a:pPr marL="1635276" indent="-8636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many flights were delayed</a:t>
            </a:r>
          </a:p>
          <a:p>
            <a:pPr marL="1635276" indent="-8636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proportion of flights were delayed</a:t>
            </a:r>
          </a:p>
        </p:txBody>
      </p:sp>
      <p:pic>
        <p:nvPicPr>
          <p:cNvPr id="29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2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91"/>
                </p:tgtEl>
              </p:cMediaNode>
            </p:video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4723" y="3132734"/>
            <a:ext cx="20934554" cy="10619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9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071" name="589"/>
          <p:cNvSpPr txBox="1"/>
          <p:nvPr/>
        </p:nvSpPr>
        <p:spPr>
          <a:xfrm>
            <a:off x="4025134" y="8036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589</a:t>
            </a:r>
          </a:p>
        </p:txBody>
      </p:sp>
    </p:spTree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75" name="Time zone na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Time zone names</a:t>
            </a:r>
          </a:p>
        </p:txBody>
      </p:sp>
      <p:sp>
        <p:nvSpPr>
          <p:cNvPr id="1076" name="Rectangle"/>
          <p:cNvSpPr/>
          <p:nvPr/>
        </p:nvSpPr>
        <p:spPr>
          <a:xfrm>
            <a:off x="2057561" y="3545163"/>
            <a:ext cx="20268878" cy="8152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77" name="OlsonNames()…"/>
          <p:cNvSpPr txBox="1"/>
          <p:nvPr/>
        </p:nvSpPr>
        <p:spPr>
          <a:xfrm>
            <a:off x="2201118" y="3735041"/>
            <a:ext cx="19925755" cy="7891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OlsonNames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"Africa/Abidjan"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"Africa/Accra"  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Addis_Ababa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"Africa/Algiers"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"Africa/Asmara" 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…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589 total   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</a:p>
        </p:txBody>
      </p:sp>
    </p:spTree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80" name="What is the &quot;benchmark&quot; time zon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the "benchmark" time zone?</a:t>
            </a:r>
          </a:p>
        </p:txBody>
      </p:sp>
    </p:spTree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83" name="What is the &quot;benchmark&quot; time zon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the "benchmark" time zone?</a:t>
            </a:r>
          </a:p>
        </p:txBody>
      </p:sp>
      <p:sp>
        <p:nvSpPr>
          <p:cNvPr id="1084" name="GMT?…"/>
          <p:cNvSpPr txBox="1"/>
          <p:nvPr/>
        </p:nvSpPr>
        <p:spPr>
          <a:xfrm>
            <a:off x="1445226" y="6163978"/>
            <a:ext cx="21493548" cy="2501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GMT?</a:t>
            </a:r>
          </a:p>
          <a:p>
            <a:pPr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UTC</a:t>
            </a:r>
          </a:p>
        </p:txBody>
      </p:sp>
    </p:spTree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88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1089" name="Rectangle"/>
          <p:cNvSpPr/>
          <p:nvPr/>
        </p:nvSpPr>
        <p:spPr>
          <a:xfrm>
            <a:off x="4091601" y="4872446"/>
            <a:ext cx="16200798" cy="13345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0" name="ymd_hms(…, tz = &quot;UTC&quot;)"/>
          <p:cNvSpPr txBox="1"/>
          <p:nvPr/>
        </p:nvSpPr>
        <p:spPr>
          <a:xfrm>
            <a:off x="4235158" y="5042070"/>
            <a:ext cx="15913684" cy="995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…,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"UTC"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91" name="Lubridate functions use UTC by default"/>
          <p:cNvSpPr txBox="1"/>
          <p:nvPr/>
        </p:nvSpPr>
        <p:spPr>
          <a:xfrm>
            <a:off x="4117139" y="2979430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Lubridate functions use UTC by default</a:t>
            </a:r>
          </a:p>
        </p:txBody>
      </p:sp>
    </p:spTree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94" name="nyc &lt;- now(tz = &quot;America/New_York&quot;)…"/>
          <p:cNvSpPr txBox="1">
            <a:spLocks noGrp="1"/>
          </p:cNvSpPr>
          <p:nvPr>
            <p:ph type="body" sz="half" idx="4294967295"/>
          </p:nvPr>
        </p:nvSpPr>
        <p:spPr>
          <a:xfrm>
            <a:off x="3501630" y="3164655"/>
            <a:ext cx="17380740" cy="629449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now(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la &lt;- now(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coasts &lt;- c(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la)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is the time zone of coasts?</a:t>
            </a:r>
          </a:p>
        </p:txBody>
      </p:sp>
    </p:spTree>
  </p:cSld>
  <p:clrMapOvr>
    <a:masterClrMapping/>
  </p:clrMapOvr>
  <p:transition spd="med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98" name="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!</a:t>
            </a:r>
          </a:p>
        </p:txBody>
      </p:sp>
      <p:sp>
        <p:nvSpPr>
          <p:cNvPr id="1099" name="R stores time zones as an attribute, which means that:…"/>
          <p:cNvSpPr txBox="1"/>
          <p:nvPr/>
        </p:nvSpPr>
        <p:spPr>
          <a:xfrm>
            <a:off x="1959134" y="2767478"/>
            <a:ext cx="20465732" cy="571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15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 stores time zones as an attribute, which means that:</a:t>
            </a:r>
          </a:p>
          <a:p>
            <a:pPr marL="762000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every datetime in a vector must share the same time zone </a:t>
            </a:r>
            <a:endParaRPr b="1"/>
          </a:p>
          <a:p>
            <a:pPr marL="762000" indent="-762000" algn="l">
              <a:spcBef>
                <a:spcPts val="1500"/>
              </a:spcBef>
              <a:buClr>
                <a:srgbClr val="000000"/>
              </a:buClr>
              <a:buSzPct val="100000"/>
              <a:buAutoNum type="arabicPeriod"/>
              <a:defRPr sz="6000">
                <a:solidFill>
                  <a:srgbClr val="97BA7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time zones are frequently dropped</a:t>
            </a:r>
          </a:p>
        </p:txBody>
      </p:sp>
    </p:spTree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102" name="What time should this return? Decide in your group.…"/>
          <p:cNvSpPr txBox="1">
            <a:spLocks noGrp="1"/>
          </p:cNvSpPr>
          <p:nvPr>
            <p:ph type="body" sz="half" idx="4294967295"/>
          </p:nvPr>
        </p:nvSpPr>
        <p:spPr>
          <a:xfrm>
            <a:off x="2857207" y="3449919"/>
            <a:ext cx="18669586" cy="68161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time should this return? Decide in your group.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("2017-01-01 00:00:00",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&lt;-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</p:spTree>
  </p:cSld>
  <p:clrMapOvr>
    <a:masterClrMapping/>
  </p:clrMapOvr>
  <p:transition spd="med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2566" y="8993783"/>
            <a:ext cx="6838868" cy="4145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6" name="with_tz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with_tz()</a:t>
            </a:r>
          </a:p>
        </p:txBody>
      </p:sp>
      <p:sp>
        <p:nvSpPr>
          <p:cNvPr id="1117" name="Creates same instant with the new display"/>
          <p:cNvSpPr txBox="1"/>
          <p:nvPr/>
        </p:nvSpPr>
        <p:spPr>
          <a:xfrm>
            <a:off x="4060823" y="2584591"/>
            <a:ext cx="16297118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Creates </a:t>
            </a:r>
            <a:r>
              <a:rPr>
                <a:solidFill>
                  <a:srgbClr val="9CBE7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same instant</a:t>
            </a:r>
            <a:r>
              <a:t> with the </a:t>
            </a:r>
            <a:r>
              <a:rPr b="1">
                <a:solidFill>
                  <a:srgbClr val="97B9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display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7C0DB26-698C-45BB-9597-FF4BE516E9CE}"/>
              </a:ext>
            </a:extLst>
          </p:cNvPr>
          <p:cNvSpPr/>
          <p:nvPr/>
        </p:nvSpPr>
        <p:spPr>
          <a:xfrm>
            <a:off x="4479901" y="5445909"/>
            <a:ext cx="7498740" cy="1814538"/>
          </a:xfrm>
          <a:prstGeom prst="wedgeRoundRectCallout">
            <a:avLst>
              <a:gd name="adj1" fmla="val 43732"/>
              <a:gd name="adj2" fmla="val 27780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"America/Denver")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02:00:00 MST"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2285AD3-8F03-40E2-93EB-370BA9A66E85}"/>
              </a:ext>
            </a:extLst>
          </p:cNvPr>
          <p:cNvSpPr/>
          <p:nvPr/>
        </p:nvSpPr>
        <p:spPr>
          <a:xfrm>
            <a:off x="13661135" y="5405308"/>
            <a:ext cx="7242049" cy="1814538"/>
          </a:xfrm>
          <a:prstGeom prst="wedgeRoundRectCallout">
            <a:avLst>
              <a:gd name="adj1" fmla="val -51230"/>
              <a:gd name="adj2" fmla="val 28051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"America/Chicago")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03:00:00 CST"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90BF0BD-FD9C-48DA-B99C-E7C9FEA39A8A}"/>
              </a:ext>
            </a:extLst>
          </p:cNvPr>
          <p:cNvSpPr/>
          <p:nvPr/>
        </p:nvSpPr>
        <p:spPr>
          <a:xfrm>
            <a:off x="16084049" y="9749996"/>
            <a:ext cx="7562335" cy="1814538"/>
          </a:xfrm>
          <a:prstGeom prst="wedgeRoundRectCallout">
            <a:avLst>
              <a:gd name="adj1" fmla="val -60411"/>
              <a:gd name="adj2" fmla="val 665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04:00:00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3D39C9B-2660-4FA5-940D-20B02D801884}"/>
              </a:ext>
            </a:extLst>
          </p:cNvPr>
          <p:cNvSpPr/>
          <p:nvPr/>
        </p:nvSpPr>
        <p:spPr>
          <a:xfrm>
            <a:off x="482994" y="9871291"/>
            <a:ext cx="7993813" cy="1630658"/>
          </a:xfrm>
          <a:prstGeom prst="wedgeRoundRectCallout">
            <a:avLst>
              <a:gd name="adj1" fmla="val 67534"/>
              <a:gd name="adj2" fmla="val 710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&lt;-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America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PST"</a:t>
            </a:r>
          </a:p>
        </p:txBody>
      </p:sp>
    </p:spTree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2566" y="8993783"/>
            <a:ext cx="6838868" cy="4145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6" name="with_tz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force</a:t>
            </a:r>
            <a:r>
              <a:rPr dirty="0"/>
              <a:t>_</a:t>
            </a:r>
            <a:r>
              <a:rPr dirty="0" err="1"/>
              <a:t>tz</a:t>
            </a:r>
            <a:r>
              <a:rPr dirty="0"/>
              <a:t>()</a:t>
            </a:r>
          </a:p>
        </p:txBody>
      </p:sp>
      <p:sp>
        <p:nvSpPr>
          <p:cNvPr id="1117" name="Creates same instant with the new display"/>
          <p:cNvSpPr txBox="1"/>
          <p:nvPr/>
        </p:nvSpPr>
        <p:spPr>
          <a:xfrm>
            <a:off x="4060823" y="2584591"/>
            <a:ext cx="16297118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Creates </a:t>
            </a:r>
            <a:r>
              <a:rPr>
                <a:solidFill>
                  <a:srgbClr val="9CBE7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same instant</a:t>
            </a:r>
            <a:r>
              <a:t> with the </a:t>
            </a:r>
            <a:r>
              <a:rPr b="1">
                <a:solidFill>
                  <a:srgbClr val="97B9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display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7C0DB26-698C-45BB-9597-FF4BE516E9CE}"/>
              </a:ext>
            </a:extLst>
          </p:cNvPr>
          <p:cNvSpPr/>
          <p:nvPr/>
        </p:nvSpPr>
        <p:spPr>
          <a:xfrm>
            <a:off x="4479901" y="5445909"/>
            <a:ext cx="7498740" cy="1814538"/>
          </a:xfrm>
          <a:prstGeom prst="wedgeRoundRectCallout">
            <a:avLst>
              <a:gd name="adj1" fmla="val 43732"/>
              <a:gd name="adj2" fmla="val 277806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"America/Denver")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2285AD3-8F03-40E2-93EB-370BA9A66E85}"/>
              </a:ext>
            </a:extLst>
          </p:cNvPr>
          <p:cNvSpPr/>
          <p:nvPr/>
        </p:nvSpPr>
        <p:spPr>
          <a:xfrm>
            <a:off x="13661135" y="5405308"/>
            <a:ext cx="7242049" cy="1814538"/>
          </a:xfrm>
          <a:prstGeom prst="wedgeRoundRectCallout">
            <a:avLst>
              <a:gd name="adj1" fmla="val -51230"/>
              <a:gd name="adj2" fmla="val 280514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"America/Chicago")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90BF0BD-FD9C-48DA-B99C-E7C9FEA39A8A}"/>
              </a:ext>
            </a:extLst>
          </p:cNvPr>
          <p:cNvSpPr/>
          <p:nvPr/>
        </p:nvSpPr>
        <p:spPr>
          <a:xfrm>
            <a:off x="16084049" y="9749996"/>
            <a:ext cx="7562335" cy="1814538"/>
          </a:xfrm>
          <a:prstGeom prst="wedgeRoundRectCallout">
            <a:avLst>
              <a:gd name="adj1" fmla="val -60411"/>
              <a:gd name="adj2" fmla="val 6656"/>
              <a:gd name="adj3" fmla="val 16667"/>
            </a:avLst>
          </a:prstGeom>
          <a:solidFill>
            <a:schemeClr val="bg1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3D39C9B-2660-4FA5-940D-20B02D801884}"/>
              </a:ext>
            </a:extLst>
          </p:cNvPr>
          <p:cNvSpPr/>
          <p:nvPr/>
        </p:nvSpPr>
        <p:spPr>
          <a:xfrm>
            <a:off x="482994" y="9871291"/>
            <a:ext cx="7993813" cy="1630658"/>
          </a:xfrm>
          <a:prstGeom prst="wedgeRoundRectCallout">
            <a:avLst>
              <a:gd name="adj1" fmla="val 67534"/>
              <a:gd name="adj2" fmla="val 710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&lt;-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America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PST"</a:t>
            </a:r>
          </a:p>
        </p:txBody>
      </p:sp>
    </p:spTree>
    <p:extLst>
      <p:ext uri="{BB962C8B-B14F-4D97-AF65-F5344CB8AC3E}">
        <p14:creationId xmlns:p14="http://schemas.microsoft.com/office/powerpoint/2010/main" val="218695322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95" name="Rectangle"/>
          <p:cNvSpPr/>
          <p:nvPr/>
        </p:nvSpPr>
        <p:spPr>
          <a:xfrm>
            <a:off x="1486189" y="2559369"/>
            <a:ext cx="21381778" cy="859726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6" name="flights %&gt;%…"/>
          <p:cNvSpPr txBox="1"/>
          <p:nvPr/>
        </p:nvSpPr>
        <p:spPr>
          <a:xfrm>
            <a:off x="1697331" y="2752915"/>
            <a:ext cx="21206830" cy="8403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0)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(delayed)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(total = sum(delayed), prop = mean(delayed))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 × 2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total      prop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&lt;int&gt;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133004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0.4063101</a:t>
            </a:r>
          </a:p>
        </p:txBody>
      </p:sp>
    </p:spTree>
  </p:cSld>
  <p:clrMapOvr>
    <a:masterClrMapping/>
  </p:clrMapOvr>
  <p:transition spd="med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135" name="this_instant &lt;- now()…"/>
          <p:cNvSpPr txBox="1">
            <a:spLocks noGrp="1"/>
          </p:cNvSpPr>
          <p:nvPr>
            <p:ph type="body" idx="4294967295"/>
          </p:nvPr>
        </p:nvSpPr>
        <p:spPr>
          <a:xfrm>
            <a:off x="1967655" y="2973613"/>
            <a:ext cx="20448691" cy="1034397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now()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time is it in Honolulu (Pacific/Honolulu) this instant?</a:t>
            </a:r>
            <a:endParaRPr b="1" dirty="0"/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it be here when Honolulu clocks show our time?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The </a:t>
            </a:r>
            <a:r>
              <a:rPr b="1" dirty="0" err="1"/>
              <a:t>time_hour</a:t>
            </a:r>
            <a:r>
              <a:rPr dirty="0"/>
              <a:t> column of flights is saved as UTC. Convert it to the correct time zone for New York City. Notice that the hours element of </a:t>
            </a:r>
            <a:r>
              <a:rPr b="1" dirty="0" err="1"/>
              <a:t>time_hour</a:t>
            </a:r>
            <a:r>
              <a:rPr dirty="0"/>
              <a:t> already matches </a:t>
            </a:r>
            <a:r>
              <a:rPr b="1" dirty="0" err="1"/>
              <a:t>flights$hour</a:t>
            </a:r>
            <a:r>
              <a:rPr dirty="0"/>
              <a:t>, which is ostensibly the correct hour in the America/</a:t>
            </a:r>
            <a:r>
              <a:rPr dirty="0" err="1"/>
              <a:t>New_York</a:t>
            </a:r>
            <a:r>
              <a:rPr dirty="0"/>
              <a:t> time zone.</a:t>
            </a:r>
          </a:p>
        </p:txBody>
      </p:sp>
      <p:pic>
        <p:nvPicPr>
          <p:cNvPr id="113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36"/>
                </p:tgtEl>
              </p:cMediaNode>
            </p:video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40" name="Rectangle"/>
          <p:cNvSpPr/>
          <p:nvPr/>
        </p:nvSpPr>
        <p:spPr>
          <a:xfrm>
            <a:off x="599409" y="462061"/>
            <a:ext cx="23185181" cy="258565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1" name="this_instant %&gt;%…"/>
          <p:cNvSpPr txBox="1"/>
          <p:nvPr/>
        </p:nvSpPr>
        <p:spPr>
          <a:xfrm>
            <a:off x="793766" y="654737"/>
            <a:ext cx="22796467" cy="2200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("Pacific/Honolulu")</a:t>
            </a:r>
          </a:p>
        </p:txBody>
      </p:sp>
      <p:sp>
        <p:nvSpPr>
          <p:cNvPr id="1142" name="Rectangle"/>
          <p:cNvSpPr/>
          <p:nvPr/>
        </p:nvSpPr>
        <p:spPr>
          <a:xfrm>
            <a:off x="599409" y="3924961"/>
            <a:ext cx="23185181" cy="340227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3" name="this_instant %&gt;%…"/>
          <p:cNvSpPr txBox="1"/>
          <p:nvPr/>
        </p:nvSpPr>
        <p:spPr>
          <a:xfrm>
            <a:off x="793766" y="4117638"/>
            <a:ext cx="22796467" cy="3016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("Pacific/Honolulu")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1144" name="Rectangle"/>
          <p:cNvSpPr/>
          <p:nvPr/>
        </p:nvSpPr>
        <p:spPr>
          <a:xfrm>
            <a:off x="599409" y="8204482"/>
            <a:ext cx="23185181" cy="340227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5" name="flights %&gt;%…"/>
          <p:cNvSpPr txBox="1"/>
          <p:nvPr/>
        </p:nvSpPr>
        <p:spPr>
          <a:xfrm>
            <a:off x="793766" y="8397158"/>
            <a:ext cx="22796467" cy="301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Doing math with dates and times"/>
          <p:cNvSpPr txBox="1"/>
          <p:nvPr/>
        </p:nvSpPr>
        <p:spPr>
          <a:xfrm>
            <a:off x="2833687" y="360680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Doing math with dates and times</a:t>
            </a:r>
          </a:p>
        </p:txBody>
      </p:sp>
    </p:spTree>
  </p:cSld>
  <p:clrMapOvr>
    <a:masterClrMapping/>
  </p:clrMapOvr>
  <p:transition spd="med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1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584561" y="-30281"/>
            <a:ext cx="27553122" cy="13776562"/>
          </a:xfrm>
          <a:prstGeom prst="rect">
            <a:avLst/>
          </a:prstGeom>
          <a:ln w="12700">
            <a:miter lim="400000"/>
          </a:ln>
        </p:spPr>
      </p:pic>
      <p:sp>
        <p:nvSpPr>
          <p:cNvPr id="1152" name="July, 20 1969"/>
          <p:cNvSpPr txBox="1"/>
          <p:nvPr/>
        </p:nvSpPr>
        <p:spPr>
          <a:xfrm>
            <a:off x="16524540" y="73057"/>
            <a:ext cx="7843142" cy="2309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20 </a:t>
            </a:r>
            <a:r>
              <a:rPr dirty="0"/>
              <a:t>July,</a:t>
            </a:r>
            <a:r>
              <a:rPr lang="en-GB" dirty="0"/>
              <a:t> </a:t>
            </a:r>
            <a:r>
              <a:rPr dirty="0"/>
              <a:t>1969 </a:t>
            </a:r>
          </a:p>
        </p:txBody>
      </p:sp>
    </p:spTree>
  </p:cSld>
  <p:clrMapOvr>
    <a:masterClrMapping/>
  </p:clrMapOvr>
  <p:transition spd="med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57" name="Nov, 25 1992"/>
          <p:cNvSpPr txBox="1"/>
          <p:nvPr/>
        </p:nvSpPr>
        <p:spPr>
          <a:xfrm>
            <a:off x="16769853" y="-120509"/>
            <a:ext cx="7843143" cy="2309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Nov, 25 1992 </a:t>
            </a:r>
          </a:p>
        </p:txBody>
      </p:sp>
      <p:sp>
        <p:nvSpPr>
          <p:cNvPr id="7" name="July, 20 1969">
            <a:extLst>
              <a:ext uri="{FF2B5EF4-FFF2-40B4-BE49-F238E27FC236}">
                <a16:creationId xmlns:a16="http://schemas.microsoft.com/office/drawing/2014/main" id="{B6C14197-7E39-431A-9E3A-03E340AB7995}"/>
              </a:ext>
            </a:extLst>
          </p:cNvPr>
          <p:cNvSpPr txBox="1"/>
          <p:nvPr/>
        </p:nvSpPr>
        <p:spPr>
          <a:xfrm>
            <a:off x="16524540" y="73057"/>
            <a:ext cx="7843142" cy="2309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03 Oct</a:t>
            </a:r>
            <a:r>
              <a:rPr dirty="0">
                <a:solidFill>
                  <a:schemeClr val="tx1"/>
                </a:solidFill>
              </a:rPr>
              <a:t>, </a:t>
            </a:r>
            <a:r>
              <a:rPr lang="en-GB" dirty="0">
                <a:solidFill>
                  <a:schemeClr val="tx1"/>
                </a:solidFill>
              </a:rPr>
              <a:t>1993</a:t>
            </a:r>
            <a:r>
              <a:rPr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80279-7056-4B47-823D-A8AA66728D21}"/>
              </a:ext>
            </a:extLst>
          </p:cNvPr>
          <p:cNvSpPr txBox="1"/>
          <p:nvPr/>
        </p:nvSpPr>
        <p:spPr>
          <a:xfrm>
            <a:off x="3270487" y="5529862"/>
            <a:ext cx="17843025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9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Mike K Smith joins Pfizer, Sandwich</a:t>
            </a:r>
          </a:p>
        </p:txBody>
      </p:sp>
    </p:spTree>
  </p:cSld>
  <p:clrMapOvr>
    <a:masterClrMapping/>
  </p:clrMapOvr>
  <p:transition spd="med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61" name="diffti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difftimes</a:t>
            </a:r>
          </a:p>
        </p:txBody>
      </p:sp>
      <p:sp>
        <p:nvSpPr>
          <p:cNvPr id="1162" name="Rectangle"/>
          <p:cNvSpPr/>
          <p:nvPr/>
        </p:nvSpPr>
        <p:spPr>
          <a:xfrm>
            <a:off x="4091601" y="4872446"/>
            <a:ext cx="16200798" cy="26066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3" name="now() - as.POSIXct(today())…"/>
          <p:cNvSpPr txBox="1"/>
          <p:nvPr/>
        </p:nvSpPr>
        <p:spPr>
          <a:xfrm>
            <a:off x="4235158" y="5067470"/>
            <a:ext cx="15913684" cy="214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now() 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(today())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Time difference of 22.29285 hours</a:t>
            </a:r>
          </a:p>
        </p:txBody>
      </p:sp>
      <p:sp>
        <p:nvSpPr>
          <p:cNvPr id="1164" name="When you subtract two dates in R you get a difftime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When you subtract two dates in R you get a difftime</a:t>
            </a:r>
          </a:p>
        </p:txBody>
      </p:sp>
      <p:sp>
        <p:nvSpPr>
          <p:cNvPr id="1165" name="But difftimes use inconsistent units (sometimes weeks, days, hours, minutes, or seconds…)"/>
          <p:cNvSpPr txBox="1"/>
          <p:nvPr/>
        </p:nvSpPr>
        <p:spPr>
          <a:xfrm>
            <a:off x="4117139" y="7571106"/>
            <a:ext cx="1614972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But difftimes use inconsistent units (sometimes weeks, days, hours, minutes, or seconds…)</a:t>
            </a:r>
          </a:p>
        </p:txBody>
      </p:sp>
    </p:spTree>
  </p:cSld>
  <p:clrMapOvr>
    <a:masterClrMapping/>
  </p:clrMapOvr>
  <p:transition spd="med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69" name="duratio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durations</a:t>
            </a:r>
          </a:p>
        </p:txBody>
      </p:sp>
      <p:sp>
        <p:nvSpPr>
          <p:cNvPr id="1170" name="Rectangle"/>
          <p:cNvSpPr/>
          <p:nvPr/>
        </p:nvSpPr>
        <p:spPr>
          <a:xfrm>
            <a:off x="4091601" y="4872446"/>
            <a:ext cx="1620079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1" name="as.duration(today() - aladdin)…"/>
          <p:cNvSpPr txBox="1"/>
          <p:nvPr/>
        </p:nvSpPr>
        <p:spPr>
          <a:xfrm>
            <a:off x="4235158" y="4978570"/>
            <a:ext cx="1591368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as.duration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(today() -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33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"825897600s (~26.17 years)"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as.duration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moon_landing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"763862400s (~24.21 years)"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72" name="A time span that is always measured in seconds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time span that is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always measured in seconds</a:t>
            </a:r>
          </a:p>
        </p:txBody>
      </p:sp>
      <p:sp>
        <p:nvSpPr>
          <p:cNvPr id="1173" name="Plus, a better display"/>
          <p:cNvSpPr txBox="1"/>
          <p:nvPr/>
        </p:nvSpPr>
        <p:spPr>
          <a:xfrm>
            <a:off x="4117139" y="9337352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Plus, a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better display</a:t>
            </a:r>
          </a:p>
        </p:txBody>
      </p:sp>
    </p:spTree>
  </p:cSld>
  <p:clrMapOvr>
    <a:masterClrMapping/>
  </p:clrMapOvr>
  <p:transition spd="med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77" name="Math with date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dates</a:t>
            </a:r>
          </a:p>
        </p:txBody>
      </p:sp>
      <p:sp>
        <p:nvSpPr>
          <p:cNvPr id="1178" name="Rectangle"/>
          <p:cNvSpPr/>
          <p:nvPr/>
        </p:nvSpPr>
        <p:spPr>
          <a:xfrm>
            <a:off x="4091601" y="4248561"/>
            <a:ext cx="16200798" cy="895188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9" name="weeks(1) - days(3) + hours(2)…"/>
          <p:cNvSpPr txBox="1"/>
          <p:nvPr/>
        </p:nvSpPr>
        <p:spPr>
          <a:xfrm>
            <a:off x="4235158" y="4354685"/>
            <a:ext cx="15913684" cy="8739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weeks(1) - days(3) + hours(2)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"4d 2H 0M 0S"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3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oday()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months(0:11)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"2017-01-01" "2017-02-01" "2017-03-01"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"2017-04-01" "2017-05-01" "2017-06-01"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"2017-07-01" "2017-08-01" "2017-09-01"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"2017-10-01" "2017-11-01" "2017-12-01"</a:t>
            </a:r>
          </a:p>
        </p:txBody>
      </p:sp>
      <p:sp>
        <p:nvSpPr>
          <p:cNvPr id="1180" name="To do math with dates add and subtract periods"/>
          <p:cNvSpPr txBox="1"/>
          <p:nvPr/>
        </p:nvSpPr>
        <p:spPr>
          <a:xfrm>
            <a:off x="4117139" y="2243494"/>
            <a:ext cx="1614972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To do math with dates add and subtract </a:t>
            </a:r>
            <a:r>
              <a:rPr b="1">
                <a:solidFill>
                  <a:srgbClr val="9BBC7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periods</a:t>
            </a:r>
          </a:p>
        </p:txBody>
      </p:sp>
    </p:spTree>
  </p:cSld>
  <p:clrMapOvr>
    <a:masterClrMapping/>
  </p:clrMapOvr>
  <p:transition spd="med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84" name="Period constructor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Period constructors</a:t>
            </a:r>
          </a:p>
        </p:txBody>
      </p:sp>
      <p:graphicFrame>
        <p:nvGraphicFramePr>
          <p:cNvPr id="1185" name="Table"/>
          <p:cNvGraphicFramePr/>
          <p:nvPr>
            <p:extLst>
              <p:ext uri="{D42A27DB-BD31-4B8C-83A1-F6EECF244321}">
                <p14:modId xmlns:p14="http://schemas.microsoft.com/office/powerpoint/2010/main" val="14618746"/>
              </p:ext>
            </p:extLst>
          </p:nvPr>
        </p:nvGraphicFramePr>
        <p:xfrm>
          <a:off x="5842692" y="2853667"/>
          <a:ext cx="13601248" cy="10154436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7001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9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620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years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months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weeks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days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hours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minutes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milliseconds(x)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milliseconds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microseconds(x)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microseconds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nanoseconds(x)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nanoseconds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picoseconds(x)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picoseconds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188" name="What might worry us here?"/>
          <p:cNvSpPr txBox="1">
            <a:spLocks noGrp="1"/>
          </p:cNvSpPr>
          <p:nvPr>
            <p:ph type="body" sz="quarter" idx="4294967295"/>
          </p:nvPr>
        </p:nvSpPr>
        <p:spPr>
          <a:xfrm>
            <a:off x="1441010" y="3209098"/>
            <a:ext cx="21501980" cy="158756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What might worry us here?</a:t>
            </a:r>
          </a:p>
        </p:txBody>
      </p:sp>
      <p:sp>
        <p:nvSpPr>
          <p:cNvPr id="1189" name="Rectangle"/>
          <p:cNvSpPr/>
          <p:nvPr/>
        </p:nvSpPr>
        <p:spPr>
          <a:xfrm>
            <a:off x="3702210" y="4902729"/>
            <a:ext cx="1904024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190" name="march_11 + days(1)…"/>
          <p:cNvSpPr txBox="1"/>
          <p:nvPr/>
        </p:nvSpPr>
        <p:spPr>
          <a:xfrm>
            <a:off x="4003588" y="4976917"/>
            <a:ext cx="1789379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("2019-03-29 08:00:00") + days(1)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"2019-03-30 08:00:00 GMT"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("2019-03-30 08:00:00") + days(1)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tring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Strings</a:t>
            </a:r>
          </a:p>
        </p:txBody>
      </p:sp>
    </p:spTree>
  </p:cSld>
  <p:clrMapOvr>
    <a:masterClrMapping/>
  </p:clrMapOvr>
  <p:transition spd="med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94" name="period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periods</a:t>
            </a:r>
          </a:p>
        </p:txBody>
      </p:sp>
      <p:sp>
        <p:nvSpPr>
          <p:cNvPr id="1197" name="A time span that is measured in clock units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time span that is </a:t>
            </a:r>
            <a:r>
              <a:rPr b="1">
                <a:solidFill>
                  <a:srgbClr val="9BBC7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measured in clock units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20311018-9908-4E40-9073-747F0CC76985}"/>
              </a:ext>
            </a:extLst>
          </p:cNvPr>
          <p:cNvSpPr/>
          <p:nvPr/>
        </p:nvSpPr>
        <p:spPr>
          <a:xfrm>
            <a:off x="3702210" y="4902729"/>
            <a:ext cx="1904024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9" name="march_11 + days(1)…">
            <a:extLst>
              <a:ext uri="{FF2B5EF4-FFF2-40B4-BE49-F238E27FC236}">
                <a16:creationId xmlns:a16="http://schemas.microsoft.com/office/drawing/2014/main" id="{B406841E-1BE6-4547-AADB-703E3AE8DF5E}"/>
              </a:ext>
            </a:extLst>
          </p:cNvPr>
          <p:cNvSpPr txBox="1"/>
          <p:nvPr/>
        </p:nvSpPr>
        <p:spPr>
          <a:xfrm>
            <a:off x="4003588" y="4976917"/>
            <a:ext cx="1789379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("2019-03-29 08:00:00") + days(1)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"2019-03-30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GMT"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("2019-03-30 08:00:00") + days(1)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"2019-03-31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BST"</a:t>
            </a:r>
          </a:p>
        </p:txBody>
      </p:sp>
    </p:spTree>
  </p:cSld>
  <p:clrMapOvr>
    <a:masterClrMapping/>
  </p:clrMapOvr>
  <p:transition spd="med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1" name="duratio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durations</a:t>
            </a:r>
          </a:p>
        </p:txBody>
      </p:sp>
      <p:sp>
        <p:nvSpPr>
          <p:cNvPr id="1204" name="If absolute time matters, use seconds or a duration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If absolute time matters, use seconds or a duration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7B170303-A559-4842-9D45-51FCF77CDC60}"/>
              </a:ext>
            </a:extLst>
          </p:cNvPr>
          <p:cNvSpPr/>
          <p:nvPr/>
        </p:nvSpPr>
        <p:spPr>
          <a:xfrm>
            <a:off x="3702210" y="4902729"/>
            <a:ext cx="1904024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9" name="march_11 + days(1)…">
            <a:extLst>
              <a:ext uri="{FF2B5EF4-FFF2-40B4-BE49-F238E27FC236}">
                <a16:creationId xmlns:a16="http://schemas.microsoft.com/office/drawing/2014/main" id="{3BA45E55-A052-4A1C-9BAE-3086AB359634}"/>
              </a:ext>
            </a:extLst>
          </p:cNvPr>
          <p:cNvSpPr txBox="1"/>
          <p:nvPr/>
        </p:nvSpPr>
        <p:spPr>
          <a:xfrm>
            <a:off x="4003588" y="4976917"/>
            <a:ext cx="1789379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("2019-03-29 08:00:00") +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ddays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"2019-03-30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GMT"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("2019-03-30 08:00:00") +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ddays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"2019-03-31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BST"</a:t>
            </a:r>
          </a:p>
        </p:txBody>
      </p:sp>
    </p:spTree>
  </p:cSld>
  <p:clrMapOvr>
    <a:masterClrMapping/>
  </p:clrMapOvr>
  <p:transition spd="med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8" name="Duration constructor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 constructors</a:t>
            </a:r>
          </a:p>
        </p:txBody>
      </p:sp>
      <p:graphicFrame>
        <p:nvGraphicFramePr>
          <p:cNvPr id="1209" name="Table"/>
          <p:cNvGraphicFramePr/>
          <p:nvPr>
            <p:extLst>
              <p:ext uri="{D42A27DB-BD31-4B8C-83A1-F6EECF244321}">
                <p14:modId xmlns:p14="http://schemas.microsoft.com/office/powerpoint/2010/main" val="3877103125"/>
              </p:ext>
            </p:extLst>
          </p:nvPr>
        </p:nvGraphicFramePr>
        <p:xfrm>
          <a:off x="5842692" y="2853667"/>
          <a:ext cx="13480478" cy="1015444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6939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313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dyears(x)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years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dweeks(x)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weeks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ddays(x)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days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dhours(x)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hours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dminutes(x)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minutes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dmilliseconds(x)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milliseconds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dmicroseconds(x)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microseconds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dnanoseconds(x)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nanoseconds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dpicoseconds(x)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picoseconds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212" name="What should this return? Decide in your group.…"/>
          <p:cNvSpPr txBox="1">
            <a:spLocks noGrp="1"/>
          </p:cNvSpPr>
          <p:nvPr>
            <p:ph type="body" sz="half" idx="4294967295"/>
          </p:nvPr>
        </p:nvSpPr>
        <p:spPr>
          <a:xfrm>
            <a:off x="2857207" y="3449919"/>
            <a:ext cx="18669586" cy="68161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should this return? Decide in your group.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months(1) / days(1)</a:t>
            </a:r>
          </a:p>
        </p:txBody>
      </p:sp>
    </p:spTree>
  </p:cSld>
  <p:clrMapOvr>
    <a:masterClrMapping/>
  </p:clrMapOvr>
  <p:transition spd="med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6" name="Math with period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periods</a:t>
            </a:r>
          </a:p>
        </p:txBody>
      </p:sp>
      <p:sp>
        <p:nvSpPr>
          <p:cNvPr id="1217" name="Rectangle"/>
          <p:cNvSpPr/>
          <p:nvPr/>
        </p:nvSpPr>
        <p:spPr>
          <a:xfrm>
            <a:off x="2254176" y="3561688"/>
            <a:ext cx="19874918" cy="335915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18" name="months(1) / days(1)…"/>
          <p:cNvSpPr txBox="1"/>
          <p:nvPr/>
        </p:nvSpPr>
        <p:spPr>
          <a:xfrm>
            <a:off x="2397733" y="3667812"/>
            <a:ext cx="19738441" cy="3355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months(1) /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estimate only: convert to intervals for accuracy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30.4375</a:t>
            </a:r>
          </a:p>
        </p:txBody>
      </p:sp>
    </p:spTree>
  </p:cSld>
  <p:clrMapOvr>
    <a:masterClrMapping/>
  </p:clrMapOvr>
  <p:transition spd="med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221" name="Can we calculate something like this accurately?…"/>
          <p:cNvSpPr txBox="1">
            <a:spLocks noGrp="1"/>
          </p:cNvSpPr>
          <p:nvPr>
            <p:ph type="body" idx="4294967295"/>
          </p:nvPr>
        </p:nvSpPr>
        <p:spPr>
          <a:xfrm>
            <a:off x="1682872" y="2174298"/>
            <a:ext cx="21018255" cy="681616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we calculate something like this accurately?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"The month between Jan 1, 2017 and Feb 1, 2017" /days(1)</a:t>
            </a:r>
          </a:p>
        </p:txBody>
      </p:sp>
    </p:spTree>
  </p:cSld>
  <p:clrMapOvr>
    <a:masterClrMapping/>
  </p:clrMapOvr>
  <p:transition spd="med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25" name="interva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intervals</a:t>
            </a:r>
          </a:p>
        </p:txBody>
      </p:sp>
      <p:sp>
        <p:nvSpPr>
          <p:cNvPr id="1226" name="Rectangle"/>
          <p:cNvSpPr/>
          <p:nvPr/>
        </p:nvSpPr>
        <p:spPr>
          <a:xfrm>
            <a:off x="2796679" y="4872446"/>
            <a:ext cx="18782323" cy="496556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27" name="interval(mdy(&quot;Jan 1, 2017&quot;), mdy(&quot;Feb 1, 2017&quot;))…"/>
          <p:cNvSpPr txBox="1"/>
          <p:nvPr/>
        </p:nvSpPr>
        <p:spPr>
          <a:xfrm>
            <a:off x="2940236" y="4978570"/>
            <a:ext cx="18688200" cy="475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interval(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2017"))</a:t>
            </a:r>
          </a:p>
          <a:p>
            <a:pPr algn="l">
              <a:spcBef>
                <a:spcPts val="6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2017-01-01 UTC--2017-02-01 UTC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 %--%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2017-01-01 UTC--2017-02-01 UTC</a:t>
            </a:r>
          </a:p>
        </p:txBody>
      </p:sp>
      <p:sp>
        <p:nvSpPr>
          <p:cNvPr id="1228" name="A time span that is measured by start and end dates"/>
          <p:cNvSpPr txBox="1"/>
          <p:nvPr/>
        </p:nvSpPr>
        <p:spPr>
          <a:xfrm>
            <a:off x="2822218" y="2979430"/>
            <a:ext cx="18756784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time span that is </a:t>
            </a:r>
            <a:r>
              <a:rPr b="1" dirty="0">
                <a:solidFill>
                  <a:srgbClr val="9191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measured by start and end dates</a:t>
            </a:r>
          </a:p>
        </p:txBody>
      </p:sp>
    </p:spTree>
  </p:cSld>
  <p:clrMapOvr>
    <a:masterClrMapping/>
  </p:clrMapOvr>
  <p:transition spd="med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2" name="Rectangle"/>
          <p:cNvSpPr/>
          <p:nvPr/>
        </p:nvSpPr>
        <p:spPr>
          <a:xfrm>
            <a:off x="2041905" y="4661886"/>
            <a:ext cx="20300190" cy="381509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3" name="month1 &lt;- mdy(&quot;Jan 1, 2017&quot;) %--% mdy(&quot;Feb 1, 2017&quot;)…"/>
          <p:cNvSpPr txBox="1"/>
          <p:nvPr/>
        </p:nvSpPr>
        <p:spPr>
          <a:xfrm>
            <a:off x="2185462" y="4768010"/>
            <a:ext cx="20013076" cy="3602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month1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%--%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month1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31</a:t>
            </a:r>
          </a:p>
        </p:txBody>
      </p:sp>
      <p:sp>
        <p:nvSpPr>
          <p:cNvPr id="1234" name="Divide by periods and durations to compute the length"/>
          <p:cNvSpPr txBox="1"/>
          <p:nvPr/>
        </p:nvSpPr>
        <p:spPr>
          <a:xfrm>
            <a:off x="2067443" y="2768870"/>
            <a:ext cx="202746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Divide by periods and durations to compute the length</a:t>
            </a:r>
          </a:p>
        </p:txBody>
      </p:sp>
    </p:spTree>
  </p:cSld>
  <p:clrMapOvr>
    <a:masterClrMapping/>
  </p:clrMapOvr>
  <p:transition spd="med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8" name="Working with interval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Working with intervals</a:t>
            </a:r>
          </a:p>
        </p:txBody>
      </p:sp>
      <p:graphicFrame>
        <p:nvGraphicFramePr>
          <p:cNvPr id="1239" name="Table"/>
          <p:cNvGraphicFramePr/>
          <p:nvPr/>
        </p:nvGraphicFramePr>
        <p:xfrm>
          <a:off x="2219345" y="2755542"/>
          <a:ext cx="19945308" cy="10154436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7336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620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int_start()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 or change the start 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int_end()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 or change the end 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int_diff()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intervals between dates in a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int_length()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number of seconds in the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int_flip()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switches start and end dates of th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int_shift()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shifts an interval by a time span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int_standardize()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flips interval is length is negative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int_aligns(x)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interval begin or end on same instant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int_overlaps()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intervals overlap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intersect(), union(), setdiff()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set operations for intervals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%within%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instants fall within an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43" name="%within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%within%</a:t>
            </a:r>
          </a:p>
        </p:txBody>
      </p:sp>
      <p:sp>
        <p:nvSpPr>
          <p:cNvPr id="1244" name="Rectangle"/>
          <p:cNvSpPr/>
          <p:nvPr/>
        </p:nvSpPr>
        <p:spPr>
          <a:xfrm>
            <a:off x="2231063" y="4627135"/>
            <a:ext cx="19921873" cy="6709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5" name="firsts &lt;- ymd(&quot;2017-01-01&quot;) + months(0:11)…"/>
          <p:cNvSpPr txBox="1"/>
          <p:nvPr/>
        </p:nvSpPr>
        <p:spPr>
          <a:xfrm>
            <a:off x="2374620" y="4733259"/>
            <a:ext cx="19427011" cy="635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firsts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("2017-01-01") + months(0:11)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summer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("2017-06-21") %--%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("2017-09-21")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firsts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%within%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summer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FALSE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FALSE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46" name="Tests whether instants fall within an interval"/>
          <p:cNvSpPr txBox="1"/>
          <p:nvPr/>
        </p:nvSpPr>
        <p:spPr>
          <a:xfrm>
            <a:off x="2256601" y="2734118"/>
            <a:ext cx="1688029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Tests whether instants fall within an interval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02" name="(character) string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(character)</a:t>
            </a:r>
            <a:r>
              <a:t> strings</a:t>
            </a:r>
          </a:p>
        </p:txBody>
      </p:sp>
      <p:sp>
        <p:nvSpPr>
          <p:cNvPr id="303" name="Anything surrounded by quotes(&quot;) or single quotes(')."/>
          <p:cNvSpPr txBox="1"/>
          <p:nvPr/>
        </p:nvSpPr>
        <p:spPr>
          <a:xfrm>
            <a:off x="3668448" y="2415251"/>
            <a:ext cx="17047104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Anything surrounded by quotes(") or single quotes(').</a:t>
            </a:r>
          </a:p>
        </p:txBody>
      </p:sp>
      <p:sp>
        <p:nvSpPr>
          <p:cNvPr id="304" name="Rectangle"/>
          <p:cNvSpPr/>
          <p:nvPr/>
        </p:nvSpPr>
        <p:spPr>
          <a:xfrm>
            <a:off x="3687531" y="4404382"/>
            <a:ext cx="16886826" cy="84085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&gt; &quot;one&quot;…"/>
          <p:cNvSpPr txBox="1"/>
          <p:nvPr/>
        </p:nvSpPr>
        <p:spPr>
          <a:xfrm>
            <a:off x="3833379" y="4465550"/>
            <a:ext cx="16752007" cy="8286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"one"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"1"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"one’s"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'"Hello World"'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"foo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oops. I’m stuck in a string."</a:t>
            </a:r>
          </a:p>
        </p:txBody>
      </p:sp>
    </p:spTree>
  </p:cSld>
  <p:clrMapOvr>
    <a:masterClrMapping/>
  </p:clrMapOvr>
  <p:transition spd="med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Your Turn"/>
          <p:cNvSpPr txBox="1">
            <a:spLocks noGrp="1"/>
          </p:cNvSpPr>
          <p:nvPr>
            <p:ph type="title" idx="4294967295"/>
          </p:nvPr>
        </p:nvSpPr>
        <p:spPr>
          <a:xfrm>
            <a:off x="5175745" y="-574998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pic>
        <p:nvPicPr>
          <p:cNvPr id="124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250" name="Are flight delays worse over the holidays?…"/>
          <p:cNvSpPr txBox="1">
            <a:spLocks noGrp="1"/>
          </p:cNvSpPr>
          <p:nvPr>
            <p:ph type="body" idx="4294967295"/>
          </p:nvPr>
        </p:nvSpPr>
        <p:spPr>
          <a:xfrm>
            <a:off x="1967655" y="1599866"/>
            <a:ext cx="21132306" cy="119224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Are flight delays worse over the holidays? 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NYC Public Schools held winter recess from December 23, 2013 to January 1, 2014. Create an interval that captures the recess.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Complete the code below to plot delays over time during recess vs. the rest of the year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49"/>
                </p:tgtEl>
              </p:cMediaNode>
            </p:video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4" name="Rectangle"/>
          <p:cNvSpPr/>
          <p:nvPr/>
        </p:nvSpPr>
        <p:spPr>
          <a:xfrm>
            <a:off x="599409" y="462061"/>
            <a:ext cx="23185181" cy="66610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5" name="recess &lt;- ymd(&quot;2013-12-23&quot;) %--% ymd(&quot;2014-01-01&quot;)…"/>
          <p:cNvSpPr txBox="1"/>
          <p:nvPr/>
        </p:nvSpPr>
        <p:spPr>
          <a:xfrm>
            <a:off x="793766" y="654737"/>
            <a:ext cx="22796467" cy="642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recess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("2013-12-23") %--%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("2014-01-01")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%within% 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pdf-recess-delays.pdf" descr="pdf-recess-delay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1165194"/>
            <a:ext cx="20574000" cy="11385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8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3" name="Math with instan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instants</a:t>
            </a:r>
          </a:p>
        </p:txBody>
      </p:sp>
      <p:sp>
        <p:nvSpPr>
          <p:cNvPr id="1264" name="Line"/>
          <p:cNvSpPr/>
          <p:nvPr/>
        </p:nvSpPr>
        <p:spPr>
          <a:xfrm>
            <a:off x="3634237" y="5789347"/>
            <a:ext cx="17115525" cy="1"/>
          </a:xfrm>
          <a:prstGeom prst="line">
            <a:avLst/>
          </a:prstGeom>
          <a:ln w="88900">
            <a:solidFill>
              <a:srgbClr val="A8D379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267" name="Group"/>
          <p:cNvGrpSpPr/>
          <p:nvPr/>
        </p:nvGrpSpPr>
        <p:grpSpPr>
          <a:xfrm>
            <a:off x="3629143" y="8174945"/>
            <a:ext cx="17160479" cy="2212304"/>
            <a:chOff x="0" y="0"/>
            <a:chExt cx="17160477" cy="2212303"/>
          </a:xfrm>
        </p:grpSpPr>
        <p:sp>
          <p:nvSpPr>
            <p:cNvPr id="1265" name="Line"/>
            <p:cNvSpPr/>
            <p:nvPr/>
          </p:nvSpPr>
          <p:spPr>
            <a:xfrm>
              <a:off x="0" y="1098665"/>
              <a:ext cx="10162220" cy="97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2094" y="21393"/>
                  </a:lnTo>
                  <a:lnTo>
                    <a:pt x="9600" y="102"/>
                  </a:lnTo>
                  <a:lnTo>
                    <a:pt x="21600" y="0"/>
                  </a:lnTo>
                </a:path>
              </a:pathLst>
            </a:custGeom>
            <a:noFill/>
            <a:ln w="8890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6" name="Line"/>
            <p:cNvSpPr/>
            <p:nvPr/>
          </p:nvSpPr>
          <p:spPr>
            <a:xfrm>
              <a:off x="11715008" y="0"/>
              <a:ext cx="5445470" cy="2212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75"/>
                  </a:moveTo>
                  <a:lnTo>
                    <a:pt x="6253" y="10822"/>
                  </a:lnTo>
                  <a:lnTo>
                    <a:pt x="6240" y="0"/>
                  </a:lnTo>
                  <a:lnTo>
                    <a:pt x="9670" y="78"/>
                  </a:lnTo>
                  <a:lnTo>
                    <a:pt x="9761" y="21600"/>
                  </a:lnTo>
                  <a:lnTo>
                    <a:pt x="13296" y="21566"/>
                  </a:lnTo>
                  <a:lnTo>
                    <a:pt x="13296" y="10664"/>
                  </a:lnTo>
                  <a:lnTo>
                    <a:pt x="21600" y="10691"/>
                  </a:lnTo>
                </a:path>
              </a:pathLst>
            </a:custGeom>
            <a:noFill/>
            <a:ln w="88900" cap="flat">
              <a:solidFill>
                <a:srgbClr val="78AAD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72" name="Group"/>
          <p:cNvGrpSpPr/>
          <p:nvPr/>
        </p:nvGrpSpPr>
        <p:grpSpPr>
          <a:xfrm>
            <a:off x="8328272" y="3858947"/>
            <a:ext cx="1706530" cy="2092961"/>
            <a:chOff x="0" y="0"/>
            <a:chExt cx="1706529" cy="2092959"/>
          </a:xfrm>
        </p:grpSpPr>
        <p:sp>
          <p:nvSpPr>
            <p:cNvPr id="1268" name="Circle"/>
            <p:cNvSpPr/>
            <p:nvPr/>
          </p:nvSpPr>
          <p:spPr>
            <a:xfrm>
              <a:off x="690704" y="1767839"/>
              <a:ext cx="325121" cy="325121"/>
            </a:xfrm>
            <a:prstGeom prst="ellipse">
              <a:avLst/>
            </a:prstGeom>
            <a:solidFill>
              <a:srgbClr val="A8D3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71" name="Group"/>
            <p:cNvGrpSpPr/>
            <p:nvPr/>
          </p:nvGrpSpPr>
          <p:grpSpPr>
            <a:xfrm>
              <a:off x="0" y="0"/>
              <a:ext cx="1706530" cy="1424253"/>
              <a:chOff x="0" y="0"/>
              <a:chExt cx="1706529" cy="1424252"/>
            </a:xfrm>
          </p:grpSpPr>
          <p:sp>
            <p:nvSpPr>
              <p:cNvPr id="1269" name="Instant"/>
              <p:cNvSpPr txBox="1"/>
              <p:nvPr/>
            </p:nvSpPr>
            <p:spPr>
              <a:xfrm>
                <a:off x="0" y="0"/>
                <a:ext cx="1706530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Instant</a:t>
                </a:r>
              </a:p>
            </p:txBody>
          </p:sp>
          <p:sp>
            <p:nvSpPr>
              <p:cNvPr id="1270" name="Line"/>
              <p:cNvSpPr/>
              <p:nvPr/>
            </p:nvSpPr>
            <p:spPr>
              <a:xfrm flipV="1">
                <a:off x="853264" y="827502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77" name="Group"/>
          <p:cNvGrpSpPr/>
          <p:nvPr/>
        </p:nvGrpSpPr>
        <p:grpSpPr>
          <a:xfrm>
            <a:off x="9185015" y="3858947"/>
            <a:ext cx="5337213" cy="2323174"/>
            <a:chOff x="0" y="0"/>
            <a:chExt cx="5337211" cy="2323173"/>
          </a:xfrm>
        </p:grpSpPr>
        <p:sp>
          <p:nvSpPr>
            <p:cNvPr id="1273" name="Rectangle"/>
            <p:cNvSpPr/>
            <p:nvPr/>
          </p:nvSpPr>
          <p:spPr>
            <a:xfrm>
              <a:off x="0" y="1537626"/>
              <a:ext cx="5337212" cy="785548"/>
            </a:xfrm>
            <a:prstGeom prst="rect">
              <a:avLst/>
            </a:prstGeom>
            <a:solidFill>
              <a:srgbClr val="A8D379">
                <a:alpha val="51207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76" name="Group"/>
            <p:cNvGrpSpPr/>
            <p:nvPr/>
          </p:nvGrpSpPr>
          <p:grpSpPr>
            <a:xfrm>
              <a:off x="1482244" y="0"/>
              <a:ext cx="2372724" cy="1422551"/>
              <a:chOff x="0" y="0"/>
              <a:chExt cx="2372723" cy="1422550"/>
            </a:xfrm>
          </p:grpSpPr>
          <p:sp>
            <p:nvSpPr>
              <p:cNvPr id="1274" name="Time span"/>
              <p:cNvSpPr txBox="1"/>
              <p:nvPr/>
            </p:nvSpPr>
            <p:spPr>
              <a:xfrm>
                <a:off x="0" y="0"/>
                <a:ext cx="2372724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Time span</a:t>
                </a:r>
              </a:p>
            </p:txBody>
          </p:sp>
          <p:sp>
            <p:nvSpPr>
              <p:cNvPr id="1275" name="Line"/>
              <p:cNvSpPr/>
              <p:nvPr/>
            </p:nvSpPr>
            <p:spPr>
              <a:xfrm flipV="1">
                <a:off x="1186361" y="827503"/>
                <a:ext cx="1" cy="59504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82" name="Group"/>
          <p:cNvGrpSpPr/>
          <p:nvPr/>
        </p:nvGrpSpPr>
        <p:grpSpPr>
          <a:xfrm>
            <a:off x="13637217" y="3858947"/>
            <a:ext cx="1706530" cy="2092961"/>
            <a:chOff x="0" y="0"/>
            <a:chExt cx="1706529" cy="2092959"/>
          </a:xfrm>
        </p:grpSpPr>
        <p:sp>
          <p:nvSpPr>
            <p:cNvPr id="1278" name="Circle"/>
            <p:cNvSpPr/>
            <p:nvPr/>
          </p:nvSpPr>
          <p:spPr>
            <a:xfrm>
              <a:off x="690705" y="1767839"/>
              <a:ext cx="325121" cy="325121"/>
            </a:xfrm>
            <a:prstGeom prst="ellipse">
              <a:avLst/>
            </a:prstGeom>
            <a:solidFill>
              <a:srgbClr val="A8D3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81" name="Group"/>
            <p:cNvGrpSpPr/>
            <p:nvPr/>
          </p:nvGrpSpPr>
          <p:grpSpPr>
            <a:xfrm>
              <a:off x="0" y="0"/>
              <a:ext cx="1706530" cy="1423402"/>
              <a:chOff x="0" y="0"/>
              <a:chExt cx="1706529" cy="1423401"/>
            </a:xfrm>
          </p:grpSpPr>
          <p:sp>
            <p:nvSpPr>
              <p:cNvPr id="1279" name="Instant"/>
              <p:cNvSpPr txBox="1"/>
              <p:nvPr/>
            </p:nvSpPr>
            <p:spPr>
              <a:xfrm>
                <a:off x="0" y="0"/>
                <a:ext cx="1706530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Instant</a:t>
                </a:r>
              </a:p>
            </p:txBody>
          </p:sp>
          <p:sp>
            <p:nvSpPr>
              <p:cNvPr id="1280" name="Line"/>
              <p:cNvSpPr/>
              <p:nvPr/>
            </p:nvSpPr>
            <p:spPr>
              <a:xfrm flipV="1">
                <a:off x="888489" y="826651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96" name="Group"/>
          <p:cNvGrpSpPr/>
          <p:nvPr/>
        </p:nvGrpSpPr>
        <p:grpSpPr>
          <a:xfrm>
            <a:off x="8328272" y="7327958"/>
            <a:ext cx="6406894" cy="2323174"/>
            <a:chOff x="0" y="0"/>
            <a:chExt cx="6406893" cy="2323173"/>
          </a:xfrm>
        </p:grpSpPr>
        <p:grpSp>
          <p:nvGrpSpPr>
            <p:cNvPr id="1287" name="Group"/>
            <p:cNvGrpSpPr/>
            <p:nvPr/>
          </p:nvGrpSpPr>
          <p:grpSpPr>
            <a:xfrm>
              <a:off x="0" y="26206"/>
              <a:ext cx="1706530" cy="2092961"/>
              <a:chOff x="0" y="0"/>
              <a:chExt cx="1706529" cy="2092959"/>
            </a:xfrm>
          </p:grpSpPr>
          <p:sp>
            <p:nvSpPr>
              <p:cNvPr id="1283" name="Circle"/>
              <p:cNvSpPr/>
              <p:nvPr/>
            </p:nvSpPr>
            <p:spPr>
              <a:xfrm>
                <a:off x="690704" y="1767839"/>
                <a:ext cx="325121" cy="325121"/>
              </a:xfrm>
              <a:prstGeom prst="ellipse">
                <a:avLst/>
              </a:prstGeom>
              <a:solidFill>
                <a:srgbClr val="78AAD6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286" name="Group"/>
              <p:cNvGrpSpPr/>
              <p:nvPr/>
            </p:nvGrpSpPr>
            <p:grpSpPr>
              <a:xfrm>
                <a:off x="0" y="0"/>
                <a:ext cx="1706530" cy="1424253"/>
                <a:chOff x="0" y="0"/>
                <a:chExt cx="1706529" cy="1424252"/>
              </a:xfrm>
            </p:grpSpPr>
            <p:sp>
              <p:nvSpPr>
                <p:cNvPr id="1284" name="Instant"/>
                <p:cNvSpPr txBox="1"/>
                <p:nvPr/>
              </p:nvSpPr>
              <p:spPr>
                <a:xfrm>
                  <a:off x="0" y="0"/>
                  <a:ext cx="1706530" cy="10824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rmAutofit/>
                </a:bodyPr>
                <a:lstStyle>
                  <a:lvl1pPr algn="l">
                    <a:defRPr sz="40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Instant</a:t>
                  </a:r>
                </a:p>
              </p:txBody>
            </p:sp>
            <p:sp>
              <p:nvSpPr>
                <p:cNvPr id="1285" name="Line"/>
                <p:cNvSpPr/>
                <p:nvPr/>
              </p:nvSpPr>
              <p:spPr>
                <a:xfrm flipV="1">
                  <a:off x="853264" y="827502"/>
                  <a:ext cx="1" cy="596751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292" name="Group"/>
            <p:cNvGrpSpPr/>
            <p:nvPr/>
          </p:nvGrpSpPr>
          <p:grpSpPr>
            <a:xfrm>
              <a:off x="856743" y="0"/>
              <a:ext cx="5337212" cy="2323174"/>
              <a:chOff x="0" y="0"/>
              <a:chExt cx="5337211" cy="2323173"/>
            </a:xfrm>
          </p:grpSpPr>
          <p:sp>
            <p:nvSpPr>
              <p:cNvPr id="1288" name="Rectangle"/>
              <p:cNvSpPr/>
              <p:nvPr/>
            </p:nvSpPr>
            <p:spPr>
              <a:xfrm>
                <a:off x="0" y="1537626"/>
                <a:ext cx="5337212" cy="785548"/>
              </a:xfrm>
              <a:prstGeom prst="rect">
                <a:avLst/>
              </a:prstGeom>
              <a:solidFill>
                <a:srgbClr val="78AAD6">
                  <a:alpha val="49195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291" name="Group"/>
              <p:cNvGrpSpPr/>
              <p:nvPr/>
            </p:nvGrpSpPr>
            <p:grpSpPr>
              <a:xfrm>
                <a:off x="1482244" y="0"/>
                <a:ext cx="2372724" cy="1422551"/>
                <a:chOff x="0" y="0"/>
                <a:chExt cx="2372723" cy="1422550"/>
              </a:xfrm>
            </p:grpSpPr>
            <p:sp>
              <p:nvSpPr>
                <p:cNvPr id="1289" name="Time span"/>
                <p:cNvSpPr txBox="1"/>
                <p:nvPr/>
              </p:nvSpPr>
              <p:spPr>
                <a:xfrm>
                  <a:off x="0" y="0"/>
                  <a:ext cx="2372724" cy="10824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rmAutofit/>
                </a:bodyPr>
                <a:lstStyle>
                  <a:lvl1pPr algn="l">
                    <a:defRPr sz="40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Time span</a:t>
                  </a:r>
                </a:p>
              </p:txBody>
            </p:sp>
            <p:sp>
              <p:nvSpPr>
                <p:cNvPr id="1290" name="Line"/>
                <p:cNvSpPr/>
                <p:nvPr/>
              </p:nvSpPr>
              <p:spPr>
                <a:xfrm flipV="1">
                  <a:off x="1186361" y="827503"/>
                  <a:ext cx="1" cy="595048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295" name="Group"/>
            <p:cNvGrpSpPr/>
            <p:nvPr/>
          </p:nvGrpSpPr>
          <p:grpSpPr>
            <a:xfrm>
              <a:off x="6032844" y="26206"/>
              <a:ext cx="374050" cy="1423403"/>
              <a:chOff x="723900" y="0"/>
              <a:chExt cx="374048" cy="1423401"/>
            </a:xfrm>
          </p:grpSpPr>
          <p:sp>
            <p:nvSpPr>
              <p:cNvPr id="1293" name="?"/>
              <p:cNvSpPr txBox="1"/>
              <p:nvPr/>
            </p:nvSpPr>
            <p:spPr>
              <a:xfrm>
                <a:off x="723900" y="0"/>
                <a:ext cx="374049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?</a:t>
                </a:r>
              </a:p>
            </p:txBody>
          </p:sp>
          <p:sp>
            <p:nvSpPr>
              <p:cNvPr id="1294" name="Line"/>
              <p:cNvSpPr/>
              <p:nvPr/>
            </p:nvSpPr>
            <p:spPr>
              <a:xfrm flipV="1">
                <a:off x="888489" y="826651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7" grpId="4" animBg="1" advAuto="0"/>
      <p:bldP spid="1272" grpId="1" animBg="1" advAuto="0"/>
      <p:bldP spid="1277" grpId="2" animBg="1" advAuto="0"/>
      <p:bldP spid="1282" grpId="3" animBg="1" advAuto="0"/>
      <p:bldP spid="1296" grpId="5" animBg="1" advAuto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DCE47-D188-42F3-AE8B-8171125AA5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92" y="4765632"/>
            <a:ext cx="3584001" cy="41542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" name="Group"/>
          <p:cNvGrpSpPr/>
          <p:nvPr/>
        </p:nvGrpSpPr>
        <p:grpSpPr>
          <a:xfrm>
            <a:off x="5747578" y="1833872"/>
            <a:ext cx="12662300" cy="8376050"/>
            <a:chOff x="-1" y="0"/>
            <a:chExt cx="12662298" cy="8376048"/>
          </a:xfrm>
        </p:grpSpPr>
        <p:sp>
          <p:nvSpPr>
            <p:cNvPr id="90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Garrett"/>
            <p:cNvSpPr txBox="1"/>
            <p:nvPr/>
          </p:nvSpPr>
          <p:spPr>
            <a:xfrm>
              <a:off x="-1" y="2873320"/>
              <a:ext cx="12662297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02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rPr lang="en-GB" dirty="0"/>
                <a:t>Mike</a:t>
              </a:r>
              <a:endParaRPr dirty="0"/>
            </a:p>
          </p:txBody>
        </p:sp>
        <p:sp>
          <p:nvSpPr>
            <p:cNvPr id="93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9000" b="1" spc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94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DE34C-E94F-469D-A2E0-87B11CCFDAB4}"/>
              </a:ext>
            </a:extLst>
          </p:cNvPr>
          <p:cNvGrpSpPr/>
          <p:nvPr/>
        </p:nvGrpSpPr>
        <p:grpSpPr>
          <a:xfrm>
            <a:off x="6729706" y="10825336"/>
            <a:ext cx="10668000" cy="1064887"/>
            <a:chOff x="5860852" y="10817241"/>
            <a:chExt cx="10349592" cy="1064887"/>
          </a:xfrm>
        </p:grpSpPr>
        <p:sp>
          <p:nvSpPr>
            <p:cNvPr id="96" name=" @StatGarrett"/>
            <p:cNvSpPr txBox="1"/>
            <p:nvPr/>
          </p:nvSpPr>
          <p:spPr>
            <a:xfrm>
              <a:off x="5860852" y="10817241"/>
              <a:ext cx="5359082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78AAD6"/>
                  </a:solidFill>
                  <a:latin typeface="FontAwesome"/>
                  <a:ea typeface="FontAwesome"/>
                  <a:cs typeface="FontAwesome"/>
                  <a:sym typeface="FontAwesome"/>
                </a:rPr>
                <a:t></a:t>
              </a:r>
              <a:r>
                <a:rPr dirty="0"/>
                <a:t> </a:t>
              </a:r>
              <a:r>
                <a:rPr dirty="0">
                  <a:solidFill>
                    <a:srgbClr val="53585F"/>
                  </a:solidFill>
                </a:rPr>
                <a:t>@</a:t>
              </a: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  <p:pic>
          <p:nvPicPr>
            <p:cNvPr id="1030" name="Picture 6" descr="Image result for github">
              <a:extLst>
                <a:ext uri="{FF2B5EF4-FFF2-40B4-BE49-F238E27FC236}">
                  <a16:creationId xmlns:a16="http://schemas.microsoft.com/office/drawing/2014/main" id="{3BAEBA73-1C76-4C27-AA22-4257428C8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933" y="10920286"/>
              <a:ext cx="858795" cy="85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 @StatGarrett">
              <a:extLst>
                <a:ext uri="{FF2B5EF4-FFF2-40B4-BE49-F238E27FC236}">
                  <a16:creationId xmlns:a16="http://schemas.microsoft.com/office/drawing/2014/main" id="{E93B331F-FF8C-446B-89A3-B542BA0F527A}"/>
                </a:ext>
              </a:extLst>
            </p:cNvPr>
            <p:cNvSpPr txBox="1"/>
            <p:nvPr/>
          </p:nvSpPr>
          <p:spPr>
            <a:xfrm>
              <a:off x="12078728" y="10817241"/>
              <a:ext cx="4131716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0E19EC-2BEC-43F4-93AC-3EFAB13FE4A0}"/>
              </a:ext>
            </a:extLst>
          </p:cNvPr>
          <p:cNvSpPr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 @StatGarrett">
            <a:extLst>
              <a:ext uri="{FF2B5EF4-FFF2-40B4-BE49-F238E27FC236}">
                <a16:creationId xmlns:a16="http://schemas.microsoft.com/office/drawing/2014/main" id="{6F2B212C-9254-411B-A583-7E9D7156B723}"/>
              </a:ext>
            </a:extLst>
          </p:cNvPr>
          <p:cNvSpPr txBox="1"/>
          <p:nvPr/>
        </p:nvSpPr>
        <p:spPr>
          <a:xfrm>
            <a:off x="8047746" y="11858313"/>
            <a:ext cx="8734183" cy="1064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/>
          <a:p>
            <a:pPr algn="l">
              <a:defRPr sz="56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GB" sz="5400" dirty="0">
                <a:solidFill>
                  <a:schemeClr val="tx2"/>
                </a:solidFill>
              </a:rPr>
              <a:t>Mike.K.Smith@Pfizer.com</a:t>
            </a:r>
            <a:endParaRPr sz="5400" dirty="0">
              <a:solidFill>
                <a:schemeClr val="tx2"/>
              </a:solidFill>
            </a:endParaRPr>
          </a:p>
        </p:txBody>
      </p:sp>
      <p:pic>
        <p:nvPicPr>
          <p:cNvPr id="15" name="Graphic 14" descr="Email">
            <a:extLst>
              <a:ext uri="{FF2B5EF4-FFF2-40B4-BE49-F238E27FC236}">
                <a16:creationId xmlns:a16="http://schemas.microsoft.com/office/drawing/2014/main" id="{0D9E7F46-5394-4B7B-8B96-99A271C5F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9027" y="12042333"/>
            <a:ext cx="705037" cy="7050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0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321" name="How to extract/ replace substrings…"/>
          <p:cNvSpPr txBox="1"/>
          <p:nvPr/>
        </p:nvSpPr>
        <p:spPr>
          <a:xfrm>
            <a:off x="5538472" y="4721442"/>
            <a:ext cx="13307056" cy="4273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to extract/ replace substrings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to find matches for patterns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Regular expressions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5" name="string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stringr</a:t>
            </a:r>
          </a:p>
        </p:txBody>
      </p:sp>
      <p:sp>
        <p:nvSpPr>
          <p:cNvPr id="326" name="Simple, consistent functions for working with string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Simple, consistent functions for working with strings.</a:t>
            </a:r>
          </a:p>
        </p:txBody>
      </p:sp>
      <p:sp>
        <p:nvSpPr>
          <p:cNvPr id="327" name="Rectangle"/>
          <p:cNvSpPr/>
          <p:nvPr/>
        </p:nvSpPr>
        <p:spPr>
          <a:xfrm>
            <a:off x="7836946" y="68417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8" name="# install.packages(&quot;tidyverse&quot;)…"/>
          <p:cNvSpPr txBox="1"/>
          <p:nvPr/>
        </p:nvSpPr>
        <p:spPr>
          <a:xfrm>
            <a:off x="8201666" y="71735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F5C127-41E1-4261-A17C-EF7D286835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02" y="4474420"/>
            <a:ext cx="4113281" cy="4767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337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332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3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34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35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6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hms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stringr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lubridate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forcats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httr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jsonlite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readxl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rvest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("broom")</a:t>
              </a:r>
            </a:p>
          </p:txBody>
        </p:sp>
      </p:grpSp>
      <p:grpSp>
        <p:nvGrpSpPr>
          <p:cNvPr id="343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338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9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40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41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44" name="Arrow"/>
          <p:cNvSpPr/>
          <p:nvPr/>
        </p:nvSpPr>
        <p:spPr>
          <a:xfrm flipH="1">
            <a:off x="7294433" y="6572187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352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347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49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50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hms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stringr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lubridate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forcats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httr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jsonlite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readxl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rvest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("broom")</a:t>
              </a:r>
            </a:p>
          </p:txBody>
        </p:sp>
      </p:grpSp>
      <p:grpSp>
        <p:nvGrpSpPr>
          <p:cNvPr id="358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353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4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55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56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7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59" name="Arrow"/>
          <p:cNvSpPr/>
          <p:nvPr/>
        </p:nvSpPr>
        <p:spPr>
          <a:xfrm flipH="1">
            <a:off x="7294433" y="6561687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0" name="Arrow"/>
          <p:cNvSpPr/>
          <p:nvPr/>
        </p:nvSpPr>
        <p:spPr>
          <a:xfrm flipH="1">
            <a:off x="6768682" y="6077756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1" name="Arrow"/>
          <p:cNvSpPr/>
          <p:nvPr/>
        </p:nvSpPr>
        <p:spPr>
          <a:xfrm flipH="1">
            <a:off x="7929433" y="6954334"/>
            <a:ext cx="1270001" cy="535510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2" name="Arrow"/>
          <p:cNvSpPr/>
          <p:nvPr/>
        </p:nvSpPr>
        <p:spPr>
          <a:xfrm flipH="1">
            <a:off x="8558608" y="7489844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E07F0-65A8-4E8F-A807-3EA8C5B25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7751E-779F-435C-BAD8-E181CC6280E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47482" y="3786188"/>
            <a:ext cx="22089035" cy="6884894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[1] "."                                                     "EGmb_150_mg/day_(BID)"  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[3] "EGmb_300_mg/day_(BID)"                                 "EGmb_50_mg/day_(BID)"   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[5] "EGmb_600_mg/day_(BID)"                                 "Placebo"                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[7] "examplumab_10mg/kg/day"                                "examplumab_150_mg/day(TID)"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[9] "examplumab_15mg/kg/day"                                "examplumab_2.5mg/kg/day"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[11] "examplumab_5mg/kg/day"                                 "EXAMPLUMAB_600_mg/day(TID)"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[13] "EXAMPLUMAB_600_mg/day_(BID)"                           "EXAMPLUMAB_600_mg/day_(TID)"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[15] "examplumab_Level_1_2.5_mg/kg/day_[max_150_mg/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day_BID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]" "examplumab_Level_2_10_mg/kg/day_[max_600_mg/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day_BID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]"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CACB3E-3BE2-4EE2-8D37-D19EB63D3C3C}"/>
              </a:ext>
            </a:extLst>
          </p:cNvPr>
          <p:cNvSpPr/>
          <p:nvPr/>
        </p:nvSpPr>
        <p:spPr>
          <a:xfrm>
            <a:off x="0" y="13142259"/>
            <a:ext cx="2599765" cy="43030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1016045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66" name="str_sub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str_sub()</a:t>
            </a:r>
          </a:p>
        </p:txBody>
      </p:sp>
      <p:sp>
        <p:nvSpPr>
          <p:cNvPr id="367" name="Extract or replace portions of a string with str_sub()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or replace portions of a string with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str_sub()</a:t>
            </a:r>
          </a:p>
        </p:txBody>
      </p:sp>
      <p:sp>
        <p:nvSpPr>
          <p:cNvPr id="368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9" name="str_sub(string, start = 1, end = -1)"/>
          <p:cNvSpPr txBox="1"/>
          <p:nvPr/>
        </p:nvSpPr>
        <p:spPr>
          <a:xfrm>
            <a:off x="4006588" y="4994535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start = 1, end = -1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D328CAA-C7D9-4D5E-96D7-4A8D3B695D07}"/>
              </a:ext>
            </a:extLst>
          </p:cNvPr>
          <p:cNvSpPr/>
          <p:nvPr/>
        </p:nvSpPr>
        <p:spPr>
          <a:xfrm>
            <a:off x="3856681" y="7267274"/>
            <a:ext cx="3974307" cy="1998418"/>
          </a:xfrm>
          <a:prstGeom prst="wedgeRoundRectCallout">
            <a:avLst>
              <a:gd name="adj1" fmla="val 49111"/>
              <a:gd name="adj2" fmla="val -123270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string(s) to manipulate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3E3C725-6B04-4550-88DD-24B569B33529}"/>
              </a:ext>
            </a:extLst>
          </p:cNvPr>
          <p:cNvSpPr/>
          <p:nvPr/>
        </p:nvSpPr>
        <p:spPr>
          <a:xfrm>
            <a:off x="8089781" y="7347082"/>
            <a:ext cx="6199632" cy="3837220"/>
          </a:xfrm>
          <a:prstGeom prst="wedgeRoundRectCallout">
            <a:avLst>
              <a:gd name="adj1" fmla="val 26888"/>
              <a:gd name="adj2" fmla="val -94711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first character to extract within each string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AF311BE4-F508-4488-9670-2A180C260933}"/>
              </a:ext>
            </a:extLst>
          </p:cNvPr>
          <p:cNvSpPr/>
          <p:nvPr/>
        </p:nvSpPr>
        <p:spPr>
          <a:xfrm>
            <a:off x="14486084" y="7347082"/>
            <a:ext cx="6034883" cy="3837220"/>
          </a:xfrm>
          <a:prstGeom prst="wedgeRoundRectCallout">
            <a:avLst>
              <a:gd name="adj1" fmla="val -19318"/>
              <a:gd name="adj2" fmla="val -94707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last character to extract within each string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78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5944026" y="3158951"/>
            <a:ext cx="12495948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", 1, 2)</a:t>
            </a:r>
          </a:p>
        </p:txBody>
      </p:sp>
      <p:sp>
        <p:nvSpPr>
          <p:cNvPr id="379" name="&quot;Ga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/>
              <a:t>Ex</a:t>
            </a:r>
            <a:r>
              <a:rPr dirty="0"/>
              <a:t>"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2D2732-59F4-4709-A14A-C37A529FF51A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86" name="&quot;G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/>
              <a:t>E</a:t>
            </a:r>
            <a:r>
              <a:rPr dirty="0"/>
              <a:t>"</a:t>
            </a:r>
          </a:p>
        </p:txBody>
      </p:sp>
      <p:sp>
        <p:nvSpPr>
          <p:cNvPr id="5" name="What will this return?…">
            <a:extLst>
              <a:ext uri="{FF2B5EF4-FFF2-40B4-BE49-F238E27FC236}">
                <a16:creationId xmlns:a16="http://schemas.microsoft.com/office/drawing/2014/main" id="{AAA520EF-1F99-4428-8043-64211FF7C846}"/>
              </a:ext>
            </a:extLst>
          </p:cNvPr>
          <p:cNvSpPr txBox="1">
            <a:spLocks/>
          </p:cNvSpPr>
          <p:nvPr/>
        </p:nvSpPr>
        <p:spPr>
          <a:xfrm>
            <a:off x="5944026" y="3158951"/>
            <a:ext cx="12495948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1, 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931A9-EF91-4C24-8442-7C5CDA007CFF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393" name="&quot;arrett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 err="1"/>
              <a:t>xamplumab</a:t>
            </a:r>
            <a:r>
              <a:rPr dirty="0"/>
              <a:t>"</a:t>
            </a:r>
          </a:p>
        </p:txBody>
      </p:sp>
      <p:sp>
        <p:nvSpPr>
          <p:cNvPr id="5" name="What will this return?…">
            <a:extLst>
              <a:ext uri="{FF2B5EF4-FFF2-40B4-BE49-F238E27FC236}">
                <a16:creationId xmlns:a16="http://schemas.microsoft.com/office/drawing/2014/main" id="{23A659D6-5C64-4A65-821A-88E977DAD9E8}"/>
              </a:ext>
            </a:extLst>
          </p:cNvPr>
          <p:cNvSpPr txBox="1">
            <a:spLocks/>
          </p:cNvSpPr>
          <p:nvPr/>
        </p:nvSpPr>
        <p:spPr>
          <a:xfrm>
            <a:off x="5944026" y="3158951"/>
            <a:ext cx="12495948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1F83DC-BEFB-4631-8B18-F341CF6E7B8C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00" name="&quot;ett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 err="1"/>
              <a:t>mab</a:t>
            </a:r>
            <a:r>
              <a:rPr dirty="0"/>
              <a:t>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7EB0C6-BC6D-4831-92C4-BC49277219D8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What will this return?…">
            <a:extLst>
              <a:ext uri="{FF2B5EF4-FFF2-40B4-BE49-F238E27FC236}">
                <a16:creationId xmlns:a16="http://schemas.microsoft.com/office/drawing/2014/main" id="{818799B4-FE56-4240-B005-B80CC416E705}"/>
              </a:ext>
            </a:extLst>
          </p:cNvPr>
          <p:cNvSpPr txBox="1">
            <a:spLocks/>
          </p:cNvSpPr>
          <p:nvPr/>
        </p:nvSpPr>
        <p:spPr>
          <a:xfrm>
            <a:off x="5944026" y="3158951"/>
            <a:ext cx="12495948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-3)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" name="r_for_data_science_comp_6x9_alternate.pdf" descr="r_for_data_science_comp_6x9_altern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50" y="2125056"/>
            <a:ext cx="6310592" cy="946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8DE460-2D02-405D-9B2F-973EA79B5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876" y="2125056"/>
            <a:ext cx="15059025" cy="7439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A0700-C947-4818-9A66-005447790F9E}"/>
              </a:ext>
            </a:extLst>
          </p:cNvPr>
          <p:cNvSpPr txBox="1"/>
          <p:nvPr/>
        </p:nvSpPr>
        <p:spPr>
          <a:xfrm>
            <a:off x="12659020" y="9824196"/>
            <a:ext cx="615873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http://t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idyverse.org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A4F74-33D6-4614-9ADF-B252B9991166}"/>
              </a:ext>
            </a:extLst>
          </p:cNvPr>
          <p:cNvSpPr txBox="1"/>
          <p:nvPr/>
        </p:nvSpPr>
        <p:spPr>
          <a:xfrm>
            <a:off x="885818" y="11590944"/>
            <a:ext cx="71830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/>
              <a:t>https://r4ds.had.co.nz/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345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407" name="&quot;Garreth&quot;"/>
          <p:cNvSpPr txBox="1"/>
          <p:nvPr/>
        </p:nvSpPr>
        <p:spPr>
          <a:xfrm>
            <a:off x="7071699" y="8758668"/>
            <a:ext cx="10240603" cy="1422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 err="1"/>
              <a:t>examplumab</a:t>
            </a:r>
            <a:r>
              <a:rPr dirty="0"/>
              <a:t>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3FB1C7-F1D1-427A-AFFD-B65077E0D81C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What will this return?…">
            <a:extLst>
              <a:ext uri="{FF2B5EF4-FFF2-40B4-BE49-F238E27FC236}">
                <a16:creationId xmlns:a16="http://schemas.microsoft.com/office/drawing/2014/main" id="{79DF3A1E-7849-428E-87A3-4DBDF47EF9B1}"/>
              </a:ext>
            </a:extLst>
          </p:cNvPr>
          <p:cNvSpPr txBox="1">
            <a:spLocks/>
          </p:cNvSpPr>
          <p:nvPr/>
        </p:nvSpPr>
        <p:spPr>
          <a:xfrm>
            <a:off x="4202692" y="3158951"/>
            <a:ext cx="15978615" cy="5273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 &lt;-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 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(s, 1,2) &lt;- "ex"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creen Shot 2017-07-06 at 2.51.28 PM.png" descr="Screen Shot 2017-07-06 at 2.51.28 PM.png"/>
          <p:cNvPicPr>
            <a:picLocks noChangeAspect="1"/>
          </p:cNvPicPr>
          <p:nvPr/>
        </p:nvPicPr>
        <p:blipFill rotWithShape="1">
          <a:blip r:embed="rId2">
            <a:extLst/>
          </a:blip>
          <a:srcRect b="32730"/>
          <a:stretch/>
        </p:blipFill>
        <p:spPr>
          <a:xfrm>
            <a:off x="3469641" y="3951481"/>
            <a:ext cx="17418410" cy="976452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4" name="stringr.png" descr="string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26" name="Rectangle"/>
          <p:cNvSpPr/>
          <p:nvPr/>
        </p:nvSpPr>
        <p:spPr>
          <a:xfrm>
            <a:off x="3469641" y="1617749"/>
            <a:ext cx="17418410" cy="1536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7" name="help(package = stringr)"/>
          <p:cNvSpPr txBox="1"/>
          <p:nvPr/>
        </p:nvSpPr>
        <p:spPr>
          <a:xfrm>
            <a:off x="3780791" y="1949627"/>
            <a:ext cx="11012598" cy="107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help(package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F5E835-D9B4-4AF6-8EAE-A14D82FD5088}"/>
              </a:ext>
            </a:extLst>
          </p:cNvPr>
          <p:cNvSpPr/>
          <p:nvPr/>
        </p:nvSpPr>
        <p:spPr>
          <a:xfrm>
            <a:off x="107771" y="13041442"/>
            <a:ext cx="2563711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2CD89-9B89-4DAF-AF36-804468D7E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290" y="4959679"/>
            <a:ext cx="20903419" cy="6762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">
            <a:extLst>
              <a:ext uri="{FF2B5EF4-FFF2-40B4-BE49-F238E27FC236}">
                <a16:creationId xmlns:a16="http://schemas.microsoft.com/office/drawing/2014/main" id="{628D0BE3-7930-4A77-B13A-947BC27B13D6}"/>
              </a:ext>
            </a:extLst>
          </p:cNvPr>
          <p:cNvSpPr/>
          <p:nvPr/>
        </p:nvSpPr>
        <p:spPr>
          <a:xfrm>
            <a:off x="3469641" y="1617749"/>
            <a:ext cx="17418410" cy="1536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GB" sz="6000" dirty="0">
                <a:solidFill>
                  <a:schemeClr val="tx1"/>
                </a:solidFill>
              </a:rPr>
              <a:t>In the RStudio Console, start typing “str_” and hit TAB</a:t>
            </a: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47442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str_detect()</a:t>
            </a:r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Test whether a pattern appears within a string. </a:t>
            </a:r>
          </a:p>
        </p:txBody>
      </p:sp>
      <p:sp>
        <p:nvSpPr>
          <p:cNvPr id="437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4006588" y="4994535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pattern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4615442" y="7072441"/>
            <a:ext cx="4535932" cy="2917819"/>
          </a:xfrm>
          <a:prstGeom prst="wedgeRoundRectCallout">
            <a:avLst>
              <a:gd name="adj1" fmla="val 34806"/>
              <a:gd name="adj2" fmla="val -97953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vector of strings to find patterns in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D09B1A7-C9C6-419C-9D22-C9A4ED466EC7}"/>
              </a:ext>
            </a:extLst>
          </p:cNvPr>
          <p:cNvSpPr/>
          <p:nvPr/>
        </p:nvSpPr>
        <p:spPr>
          <a:xfrm>
            <a:off x="10003536" y="7072442"/>
            <a:ext cx="6528816" cy="2917819"/>
          </a:xfrm>
          <a:prstGeom prst="wedgeRoundRectCallout">
            <a:avLst>
              <a:gd name="adj1" fmla="val -21113"/>
              <a:gd name="adj2" fmla="val -97326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 string that represents a regular expression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446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5033168" y="3134479"/>
            <a:ext cx="14317663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strings &lt;- c("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(strings, 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447" name="TRUE FALS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TRUE, TRUE, FALSE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F71104-DB2A-4C1F-8A93-A1755A12646D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TRUE  </a:t>
            </a:r>
            <a:r>
              <a:rPr dirty="0"/>
              <a:t>FALSE  </a:t>
            </a:r>
            <a:r>
              <a:rPr lang="en-GB" dirty="0"/>
              <a:t>FALSE</a:t>
            </a:r>
            <a:endParaRPr dirty="0"/>
          </a:p>
        </p:txBody>
      </p:sp>
      <p:sp>
        <p:nvSpPr>
          <p:cNvPr id="5" name="What will this return?…">
            <a:extLst>
              <a:ext uri="{FF2B5EF4-FFF2-40B4-BE49-F238E27FC236}">
                <a16:creationId xmlns:a16="http://schemas.microsoft.com/office/drawing/2014/main" id="{10FB558A-EA3B-49BA-B4F6-6BB0C9957D29}"/>
              </a:ext>
            </a:extLst>
          </p:cNvPr>
          <p:cNvSpPr txBox="1">
            <a:spLocks/>
          </p:cNvSpPr>
          <p:nvPr/>
        </p:nvSpPr>
        <p:spPr>
          <a:xfrm>
            <a:off x="5033168" y="3134479"/>
            <a:ext cx="14317663" cy="4431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strings &lt;- c("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Egmb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str_detect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(strings, “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014E3A-2B1A-41A0-9CA9-F086D9251CBA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1730375" y="3227445"/>
            <a:ext cx="20923250" cy="4431727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strings &lt;- c("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Egmb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strings, 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regex(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ignore_case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TRUE</a:t>
            </a:r>
            <a:r>
              <a:rPr dirty="0"/>
              <a:t>  TRUE</a:t>
            </a:r>
            <a:r>
              <a:rPr lang="en-GB" dirty="0"/>
              <a:t>  FALSE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282171-806A-4C20-BFD2-3CCECECBFF09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3882240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word(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Returns the &lt;nth&gt; word </a:t>
            </a:r>
            <a:r>
              <a:rPr dirty="0"/>
              <a:t>within a string. </a:t>
            </a:r>
          </a:p>
        </p:txBody>
      </p:sp>
      <p:sp>
        <p:nvSpPr>
          <p:cNvPr id="437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4006587" y="4994535"/>
            <a:ext cx="1651437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start = 1, end = -1,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 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890663" y="7291917"/>
            <a:ext cx="4535932" cy="2917819"/>
          </a:xfrm>
          <a:prstGeom prst="wedgeRoundRectCallout">
            <a:avLst>
              <a:gd name="adj1" fmla="val 61684"/>
              <a:gd name="adj2" fmla="val -102741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find words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5616101" y="7291916"/>
            <a:ext cx="5864699" cy="2917819"/>
          </a:xfrm>
          <a:prstGeom prst="wedgeRoundRectCallout">
            <a:avLst>
              <a:gd name="adj1" fmla="val 24316"/>
              <a:gd name="adj2" fmla="val -98293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first “word” to extract within each string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3384BE0B-4541-4FF5-8CA7-DD65DB21E1A2}"/>
              </a:ext>
            </a:extLst>
          </p:cNvPr>
          <p:cNvSpPr/>
          <p:nvPr/>
        </p:nvSpPr>
        <p:spPr>
          <a:xfrm>
            <a:off x="11670306" y="7306733"/>
            <a:ext cx="5864699" cy="2917819"/>
          </a:xfrm>
          <a:prstGeom prst="wedgeRoundRectCallout">
            <a:avLst>
              <a:gd name="adj1" fmla="val -22660"/>
              <a:gd name="adj2" fmla="val -97754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last “word” to extract within each string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90D76E30-C2A9-4F84-8BB1-C8922EDE1F8B}"/>
              </a:ext>
            </a:extLst>
          </p:cNvPr>
          <p:cNvSpPr/>
          <p:nvPr/>
        </p:nvSpPr>
        <p:spPr>
          <a:xfrm>
            <a:off x="17724510" y="7291915"/>
            <a:ext cx="5864699" cy="2917819"/>
          </a:xfrm>
          <a:prstGeom prst="wedgeRoundRectCallout">
            <a:avLst>
              <a:gd name="adj1" fmla="val -28145"/>
              <a:gd name="adj2" fmla="val -102977"/>
              <a:gd name="adj3" fmla="val 16667"/>
            </a:avLst>
          </a:prstGeom>
          <a:solidFill>
            <a:schemeClr val="tx1">
              <a:lumMod val="50000"/>
              <a:lumOff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Separating character between “words”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BBC2A8-8261-4F99-8072-1B4027365344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0682250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45441"/>
            <a:ext cx="17314282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“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10mg/kg/day"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/>
              <a:t>examplumab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A0E9A0-DEEC-47A6-A9D9-3B572DE9076C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66890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45441"/>
            <a:ext cx="17314282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“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10mg/kg/day"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start = -1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10mg/kg/day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675CB-1EC1-45B7-8A3C-EB967D3E4D62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594185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aphicFrame>
        <p:nvGraphicFramePr>
          <p:cNvPr id="122" name="Table"/>
          <p:cNvGraphicFramePr/>
          <p:nvPr>
            <p:extLst/>
          </p:nvPr>
        </p:nvGraphicFramePr>
        <p:xfrm>
          <a:off x="3477768" y="0"/>
          <a:ext cx="17428464" cy="13589566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8879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9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Introduction and Visualize 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Transforming (</a:t>
                      </a:r>
                      <a:r>
                        <a:rPr lang="en-GB" sz="32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subsetting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Importing and reshaping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2026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Types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: strings, factors, date-times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6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44957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&amp; Modelling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81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824132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Reproducible reporting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0568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3077659" y="3227445"/>
            <a:ext cx="18228682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"examplumab_150mg/day_(BID)"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start = -1,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="_"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(BID)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6136F4-F5BE-4009-B820-37CB9DC7BC05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96688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str_extract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Returns the part of strings that match the pattern</a:t>
            </a:r>
            <a:r>
              <a:rPr dirty="0"/>
              <a:t>. </a:t>
            </a:r>
          </a:p>
        </p:txBody>
      </p:sp>
      <p:sp>
        <p:nvSpPr>
          <p:cNvPr id="437" name="Rectangle"/>
          <p:cNvSpPr/>
          <p:nvPr/>
        </p:nvSpPr>
        <p:spPr>
          <a:xfrm>
            <a:off x="6406743" y="4672019"/>
            <a:ext cx="1052712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6489740" y="4972019"/>
            <a:ext cx="1048340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str_extract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6489740" y="7126411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13127744" y="7126411"/>
            <a:ext cx="3845399" cy="1998418"/>
          </a:xfrm>
          <a:prstGeom prst="wedgeRoundRectCallout">
            <a:avLst>
              <a:gd name="adj1" fmla="val 9591"/>
              <a:gd name="adj2" fmla="val -108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FCD433-C68E-480D-987D-E6CC3B5DA154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4684719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to detect and extract numeric values in a string?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"examplumab_150mg/day_(BID)"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str_extract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"[:digit:]mg"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0mg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463FE1-A69A-40E3-B28C-6B1F2DEB4A5E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988123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to detect and extract numeric values in a string?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"examplumab_150mg/day_(BID)"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str_extract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"[:digit:]+mg"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150mg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463FE1-A69A-40E3-B28C-6B1F2DEB4A5E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104618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Rectangle"/>
          <p:cNvSpPr/>
          <p:nvPr/>
        </p:nvSpPr>
        <p:spPr>
          <a:xfrm>
            <a:off x="3091257" y="7454899"/>
            <a:ext cx="18236252" cy="491322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"150mg_bid"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str_extract_all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(string, "[: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alnum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:]+")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"150mg bid"</a:t>
            </a:r>
          </a:p>
        </p:txBody>
      </p:sp>
      <p:sp>
        <p:nvSpPr>
          <p:cNvPr id="485" name="writeLines(&quot;\w*[aeiouy]\b&quot;)…"/>
          <p:cNvSpPr txBox="1"/>
          <p:nvPr/>
        </p:nvSpPr>
        <p:spPr>
          <a:xfrm>
            <a:off x="3209867" y="7556499"/>
            <a:ext cx="18033796" cy="4631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87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89" name="regex is a &quot;language&quot; for describing a pattern of characters, with patterns of characters, e.g.…"/>
          <p:cNvSpPr txBox="1"/>
          <p:nvPr/>
        </p:nvSpPr>
        <p:spPr>
          <a:xfrm>
            <a:off x="3072172" y="3191946"/>
            <a:ext cx="18239655" cy="3918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/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regex is a "language" for describing a pattern of characters, with patterns of characters, e.g.</a:t>
            </a:r>
            <a:r>
              <a:rPr lang="en-GB" dirty="0"/>
              <a:t> [:digit:]+mg</a:t>
            </a:r>
          </a:p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GB" dirty="0"/>
              <a:t>Find out more at :</a:t>
            </a:r>
          </a:p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GB" sz="6000" dirty="0">
                <a:sym typeface="Source Sans Pro Light"/>
                <a:hlinkClick r:id="rId4"/>
              </a:rPr>
              <a:t>https://stringr.tidyverse.org/articles/regular-expressions.html</a:t>
            </a:r>
            <a:endParaRPr dirty="0"/>
          </a:p>
        </p:txBody>
      </p:sp>
      <p:sp>
        <p:nvSpPr>
          <p:cNvPr id="490" name="regular expression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regular expressions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F02AA1-D4E7-4573-9418-7A7D5FA0F6E3}"/>
              </a:ext>
            </a:extLst>
          </p:cNvPr>
          <p:cNvSpPr/>
          <p:nvPr/>
        </p:nvSpPr>
        <p:spPr>
          <a:xfrm>
            <a:off x="107771" y="13041442"/>
            <a:ext cx="2428558" cy="46209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" grpId="2" uiExpand="1" build="p" bldLvl="5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str_replace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Replaces (parts) of a string that match a pattern</a:t>
            </a:r>
            <a:endParaRPr dirty="0"/>
          </a:p>
        </p:txBody>
      </p:sp>
      <p:sp>
        <p:nvSpPr>
          <p:cNvPr id="437" name="Rectangle"/>
          <p:cNvSpPr/>
          <p:nvPr/>
        </p:nvSpPr>
        <p:spPr>
          <a:xfrm>
            <a:off x="3036585" y="5228866"/>
            <a:ext cx="1831083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3112635" y="5401646"/>
            <a:ext cx="1823478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pattern, replacement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3416301" y="7570911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9940044" y="7570911"/>
            <a:ext cx="3845399" cy="1998418"/>
          </a:xfrm>
          <a:prstGeom prst="wedgeRoundRectCallout">
            <a:avLst>
              <a:gd name="adj1" fmla="val 9591"/>
              <a:gd name="adj2" fmla="val -108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72C598C-3A23-477D-9B29-CBF1556ADBB6}"/>
              </a:ext>
            </a:extLst>
          </p:cNvPr>
          <p:cNvSpPr/>
          <p:nvPr/>
        </p:nvSpPr>
        <p:spPr>
          <a:xfrm>
            <a:off x="14233944" y="7559922"/>
            <a:ext cx="6301956" cy="1998418"/>
          </a:xfrm>
          <a:prstGeom prst="wedgeRoundRectCallout">
            <a:avLst>
              <a:gd name="adj1" fmla="val -23056"/>
              <a:gd name="adj2" fmla="val -11509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replace pattern with new characters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CED57-7280-4440-8DC9-E54C428CCA63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334018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What difference will </a:t>
            </a:r>
            <a:r>
              <a:rPr lang="en-GB" dirty="0" err="1"/>
              <a:t>str_replace</a:t>
            </a:r>
            <a:r>
              <a:rPr lang="en-GB" dirty="0"/>
              <a:t> make here?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"examplumab_150mg_bid"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"_", " 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/>
              <a:t>examplumab</a:t>
            </a:r>
            <a:r>
              <a:rPr lang="en-GB" dirty="0"/>
              <a:t> 150mg_bid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7EA143-5ED6-4CC0-B16F-11835C1F4029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810969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str_replace_all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Replaces each occurrence of a string that match a pattern</a:t>
            </a:r>
            <a:endParaRPr dirty="0"/>
          </a:p>
        </p:txBody>
      </p:sp>
      <p:sp>
        <p:nvSpPr>
          <p:cNvPr id="437" name="Rectangle"/>
          <p:cNvSpPr/>
          <p:nvPr/>
        </p:nvSpPr>
        <p:spPr>
          <a:xfrm>
            <a:off x="3036585" y="5228866"/>
            <a:ext cx="1831083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3112635" y="5401646"/>
            <a:ext cx="1823478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str_replace_all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pattern, replacement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4762501" y="7532811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11286244" y="7532811"/>
            <a:ext cx="3845399" cy="1998418"/>
          </a:xfrm>
          <a:prstGeom prst="wedgeRoundRectCallout">
            <a:avLst>
              <a:gd name="adj1" fmla="val 9591"/>
              <a:gd name="adj2" fmla="val -108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72C598C-3A23-477D-9B29-CBF1556ADBB6}"/>
              </a:ext>
            </a:extLst>
          </p:cNvPr>
          <p:cNvSpPr/>
          <p:nvPr/>
        </p:nvSpPr>
        <p:spPr>
          <a:xfrm>
            <a:off x="15580144" y="7521822"/>
            <a:ext cx="6301956" cy="1998418"/>
          </a:xfrm>
          <a:prstGeom prst="wedgeRoundRectCallout">
            <a:avLst>
              <a:gd name="adj1" fmla="val -23056"/>
              <a:gd name="adj2" fmla="val -11509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replace pattern with new characters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CED57-7280-4440-8DC9-E54C428CCA63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3716161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What difference will </a:t>
            </a:r>
            <a:r>
              <a:rPr lang="en-GB" dirty="0" err="1"/>
              <a:t>str_replace_all</a:t>
            </a:r>
            <a:r>
              <a:rPr lang="en-GB" dirty="0"/>
              <a:t> make here?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"examplumab_150mg_bid"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str_replace_all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"_", " 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/>
              <a:t>examplumab</a:t>
            </a:r>
            <a:r>
              <a:rPr lang="en-GB" dirty="0"/>
              <a:t> 150mg bid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7EA143-5ED6-4CC0-B16F-11835C1F4029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641750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str_subset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5095965" y="3075176"/>
            <a:ext cx="1422683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Finds occurrences of a pattern within a string</a:t>
            </a:r>
            <a:endParaRPr dirty="0"/>
          </a:p>
        </p:txBody>
      </p:sp>
      <p:sp>
        <p:nvSpPr>
          <p:cNvPr id="437" name="Rectangle"/>
          <p:cNvSpPr/>
          <p:nvPr/>
        </p:nvSpPr>
        <p:spPr>
          <a:xfrm>
            <a:off x="6624228" y="4815859"/>
            <a:ext cx="1117030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6959599" y="5003512"/>
            <a:ext cx="1112391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str_subset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6624228" y="7055328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13949137" y="7055328"/>
            <a:ext cx="3845399" cy="1998418"/>
          </a:xfrm>
          <a:prstGeom prst="wedgeRoundRectCallout">
            <a:avLst>
              <a:gd name="adj1" fmla="val -16170"/>
              <a:gd name="adj2" fmla="val -111281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CED57-7280-4440-8DC9-E54C428CCA63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1706739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7244A-C0B2-4E9B-BF09-E7C9F8695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92" y="4765632"/>
            <a:ext cx="3584001" cy="41542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1512887" y="3227445"/>
            <a:ext cx="21358225" cy="4431727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strings &lt;- c("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Egmb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str_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subset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strings, 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regex(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ignore_case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Examplumab</a:t>
            </a:r>
            <a:r>
              <a:rPr lang="en-GB" dirty="0"/>
              <a:t>", "</a:t>
            </a:r>
            <a:r>
              <a:rPr lang="en-GB" dirty="0" err="1"/>
              <a:t>examplumab</a:t>
            </a:r>
            <a:r>
              <a:rPr lang="en-GB" dirty="0"/>
              <a:t>"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282171-806A-4C20-BFD2-3CCECECBFF09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5222665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tolower</a:t>
            </a:r>
            <a:r>
              <a:rPr lang="en-GB" dirty="0"/>
              <a:t>, </a:t>
            </a:r>
            <a:r>
              <a:rPr lang="en-GB" dirty="0" err="1"/>
              <a:t>toupper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5095965" y="3075176"/>
            <a:ext cx="1422683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From base R, these function change case.</a:t>
            </a:r>
            <a:endParaRPr dirty="0"/>
          </a:p>
        </p:txBody>
      </p:sp>
      <p:sp>
        <p:nvSpPr>
          <p:cNvPr id="437" name="Rectangle"/>
          <p:cNvSpPr/>
          <p:nvPr/>
        </p:nvSpPr>
        <p:spPr>
          <a:xfrm>
            <a:off x="6624228" y="4815858"/>
            <a:ext cx="11170308" cy="69066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6959599" y="5003512"/>
            <a:ext cx="11123915" cy="6719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("EXAMPLUMAB")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"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toupper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"EXAMPLUMAB"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CED57-7280-4440-8DC9-E54C428CCA63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4449268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tools::</a:t>
            </a:r>
            <a:r>
              <a:rPr lang="en-GB" dirty="0" err="1"/>
              <a:t>toTitleCase</a:t>
            </a:r>
            <a:endParaRPr dirty="0"/>
          </a:p>
        </p:txBody>
      </p:sp>
      <p:sp>
        <p:nvSpPr>
          <p:cNvPr id="437" name="Rectangle"/>
          <p:cNvSpPr/>
          <p:nvPr/>
        </p:nvSpPr>
        <p:spPr>
          <a:xfrm>
            <a:off x="4895850" y="4890555"/>
            <a:ext cx="14249401" cy="303709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4895850" y="5103609"/>
            <a:ext cx="14592299" cy="3037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tools::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toTitleCase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("My fabulous title")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"My Fabulous Title"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CED57-7280-4440-8DC9-E54C428CCA63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62542186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Your Turn</a:t>
            </a:r>
            <a:r>
              <a:rPr lang="en-GB" dirty="0"/>
              <a:t> 2</a:t>
            </a:r>
            <a:endParaRPr dirty="0"/>
          </a:p>
        </p:txBody>
      </p:sp>
      <p:sp>
        <p:nvSpPr>
          <p:cNvPr id="538" name="How many names end in a vowel anyways?…"/>
          <p:cNvSpPr txBox="1">
            <a:spLocks noGrp="1"/>
          </p:cNvSpPr>
          <p:nvPr>
            <p:ph type="body" idx="4294967295"/>
          </p:nvPr>
        </p:nvSpPr>
        <p:spPr>
          <a:xfrm>
            <a:off x="1445226" y="3235771"/>
            <a:ext cx="21493548" cy="7244458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Use the str_ functions to clean up the vector of treatment information.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Make the treatment names consistent i.e. all lower case, consistent drug names i.e. change “</a:t>
            </a:r>
            <a:r>
              <a:rPr lang="en-GB" dirty="0" err="1"/>
              <a:t>Egmb</a:t>
            </a:r>
            <a:r>
              <a:rPr lang="en-GB" dirty="0"/>
              <a:t>” to “</a:t>
            </a:r>
            <a:r>
              <a:rPr lang="en-GB" dirty="0" err="1"/>
              <a:t>examplumab</a:t>
            </a:r>
            <a:r>
              <a:rPr lang="en-GB" dirty="0"/>
              <a:t>”.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Extract the treatment names i.e. “placebo” and “</a:t>
            </a:r>
            <a:r>
              <a:rPr lang="en-GB" dirty="0" err="1"/>
              <a:t>examplumab</a:t>
            </a:r>
            <a:r>
              <a:rPr lang="en-GB" dirty="0"/>
              <a:t>”. 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Try to extract dosing information e.g. 10mg/kg/day.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many distinct treatments </a:t>
            </a:r>
            <a:r>
              <a:rPr lang="en-GB"/>
              <a:t>are there?</a:t>
            </a:r>
            <a:endParaRPr lang="en-GB" dirty="0"/>
          </a:p>
        </p:txBody>
      </p:sp>
      <p:pic>
        <p:nvPicPr>
          <p:cNvPr id="5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90A5DD-B9A1-4F2C-8FAE-F0DC64255F7B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5811072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39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1C803C-1014-48E3-9E62-C58AB6C5DA80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CDFB3-4DCE-4E98-935A-1E40CCEFF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25" y="795337"/>
            <a:ext cx="15678150" cy="12125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9292205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7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74545" y="3096379"/>
            <a:ext cx="8234910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"AC\DC"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60" name="Error: '\D' is an unrecognized escape in character string starting &quot;&quot;AC\D&quot;"/>
          <p:cNvSpPr txBox="1"/>
          <p:nvPr/>
        </p:nvSpPr>
        <p:spPr>
          <a:xfrm>
            <a:off x="3195579" y="7806359"/>
            <a:ext cx="17992841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Error: '\D' is an unrecognized escape in character string starting ""AC\D"</a:t>
            </a:r>
          </a:p>
        </p:txBody>
      </p:sp>
      <p:sp>
        <p:nvSpPr>
          <p:cNvPr id="461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74545" y="3096379"/>
            <a:ext cx="8234910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"AC\DC"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5" name="A backslash followed by one or more characters which stand for a special type of character.…"/>
          <p:cNvSpPr txBox="1"/>
          <p:nvPr/>
        </p:nvSpPr>
        <p:spPr>
          <a:xfrm>
            <a:off x="2493791" y="2907634"/>
            <a:ext cx="19485659" cy="3172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backslash followed by one or more characters which stand for a special type of character.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writeLines()</a:t>
            </a:r>
            <a:r>
              <a:t> to see the characters represented by a string.</a:t>
            </a:r>
          </a:p>
        </p:txBody>
      </p:sp>
      <p:sp>
        <p:nvSpPr>
          <p:cNvPr id="466" name="Rectangle"/>
          <p:cNvSpPr/>
          <p:nvPr/>
        </p:nvSpPr>
        <p:spPr>
          <a:xfrm>
            <a:off x="3073874" y="6353025"/>
            <a:ext cx="18236252" cy="6459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7" name="## Use an escape to include a special character…"/>
          <p:cNvSpPr txBox="1"/>
          <p:nvPr/>
        </p:nvSpPr>
        <p:spPr>
          <a:xfrm>
            <a:off x="3219722" y="6347901"/>
            <a:ext cx="18033796" cy="647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Use an escape to include a special character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"\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"\\"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</p:txBody>
      </p:sp>
      <p:sp>
        <p:nvSpPr>
          <p:cNvPr id="468" name="special character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special characters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54D4077-F3AC-43EA-8CD4-D8ADCB509D45}"/>
              </a:ext>
            </a:extLst>
          </p:cNvPr>
          <p:cNvSpPr/>
          <p:nvPr/>
        </p:nvSpPr>
        <p:spPr>
          <a:xfrm>
            <a:off x="10351007" y="7338907"/>
            <a:ext cx="10408383" cy="3469459"/>
          </a:xfrm>
          <a:prstGeom prst="wedgeRoundRectCallout">
            <a:avLst>
              <a:gd name="adj1" fmla="val -60101"/>
              <a:gd name="adj2" fmla="val -3314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5400"/>
              <a:t>A string is not a 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5400"/>
              <a:t>sequence of characters itself, but a representation of a sequence of characters</a:t>
            </a:r>
            <a:endParaRPr lang="en-GB" sz="5400" dirty="0"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73" name="Rectangle"/>
          <p:cNvSpPr/>
          <p:nvPr/>
        </p:nvSpPr>
        <p:spPr>
          <a:xfrm>
            <a:off x="3073874" y="2133661"/>
            <a:ext cx="18236252" cy="2200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4" name="writeLines(&quot;AC\\DC&quot;)…"/>
          <p:cNvSpPr txBox="1"/>
          <p:nvPr/>
        </p:nvSpPr>
        <p:spPr>
          <a:xfrm>
            <a:off x="3219722" y="2128537"/>
            <a:ext cx="18033796" cy="221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"AC\\DC"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AC\DC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94504"/>
            <a:ext cx="15908764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("AC\\DC", "\\")</a:t>
            </a:r>
          </a:p>
        </p:txBody>
      </p:sp>
      <p:sp>
        <p:nvSpPr>
          <p:cNvPr id="48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81" name="Error in stri_detect_regex(string, pattern, opts_regex = opts(pattern)) :…"/>
          <p:cNvSpPr txBox="1"/>
          <p:nvPr/>
        </p:nvSpPr>
        <p:spPr>
          <a:xfrm>
            <a:off x="2488487" y="7806359"/>
            <a:ext cx="19407025" cy="5441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Error in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stri_detect_regex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 pattern,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opts_regex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opts(pattern)) : </a:t>
            </a:r>
          </a:p>
          <a:p>
            <a: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Unrecognized backslash escape sequence in pattern. (U_REGEX_BAD_ESCAPE_SEQUENCE)</a:t>
            </a:r>
          </a:p>
        </p:txBody>
      </p:sp>
      <p:sp>
        <p:nvSpPr>
          <p:cNvPr id="482" name="Circle"/>
          <p:cNvSpPr/>
          <p:nvPr/>
        </p:nvSpPr>
        <p:spPr>
          <a:xfrm>
            <a:off x="14219068" y="5453015"/>
            <a:ext cx="1270001" cy="1270001"/>
          </a:xfrm>
          <a:prstGeom prst="ellips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" grpId="0" animBg="1"/>
      <p:bldP spid="482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creen Shot 2017-01-10 at 9.00.12 PM.png" descr="Screen Shot 2017-01-10 at 9.00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9366" y="4667594"/>
            <a:ext cx="21525268" cy="1069720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97" name="What types of data are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5511876" y="2816814"/>
            <a:ext cx="13360248" cy="162508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types of data are in this data set?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94" name="Rectangle"/>
          <p:cNvSpPr/>
          <p:nvPr/>
        </p:nvSpPr>
        <p:spPr>
          <a:xfrm>
            <a:off x="3073874" y="2133661"/>
            <a:ext cx="18236252" cy="2200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5" name="writeLines(&quot;\\&quot;)…"/>
          <p:cNvSpPr txBox="1"/>
          <p:nvPr/>
        </p:nvSpPr>
        <p:spPr>
          <a:xfrm>
            <a:off x="3219722" y="2128537"/>
            <a:ext cx="18033796" cy="221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"\\"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D1297AE5-38A1-4569-92C3-2882BA18DA7C}"/>
              </a:ext>
            </a:extLst>
          </p:cNvPr>
          <p:cNvSpPr/>
          <p:nvPr/>
        </p:nvSpPr>
        <p:spPr>
          <a:xfrm>
            <a:off x="3073874" y="5625190"/>
            <a:ext cx="10111774" cy="3837220"/>
          </a:xfrm>
          <a:prstGeom prst="wedgeRoundRectCallout">
            <a:avLst>
              <a:gd name="adj1" fmla="val -33202"/>
              <a:gd name="adj2" fmla="val -9469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This is not a valid regular expression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(looks like an incomplete special character)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0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1" name="\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\</a:t>
            </a:r>
          </a:p>
        </p:txBody>
      </p:sp>
      <p:sp>
        <p:nvSpPr>
          <p:cNvPr id="502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grpSp>
        <p:nvGrpSpPr>
          <p:cNvPr id="506" name="Group"/>
          <p:cNvGrpSpPr/>
          <p:nvPr/>
        </p:nvGrpSpPr>
        <p:grpSpPr>
          <a:xfrm>
            <a:off x="2993373" y="4977106"/>
            <a:ext cx="17732636" cy="2368886"/>
            <a:chOff x="0" y="0"/>
            <a:chExt cx="17732635" cy="2368884"/>
          </a:xfrm>
        </p:grpSpPr>
        <p:sp>
          <p:nvSpPr>
            <p:cNvPr id="503" name="Rectangle"/>
            <p:cNvSpPr/>
            <p:nvPr/>
          </p:nvSpPr>
          <p:spPr>
            <a:xfrm>
              <a:off x="11906" y="1066737"/>
              <a:ext cx="12390548" cy="13021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4" name="\\"/>
            <p:cNvSpPr txBox="1"/>
            <p:nvPr/>
          </p:nvSpPr>
          <p:spPr>
            <a:xfrm>
              <a:off x="157754" y="1296001"/>
              <a:ext cx="12098852" cy="955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rgbClr val="53585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</a:t>
              </a:r>
              <a:r>
                <a:rPr>
                  <a:solidFill>
                    <a:schemeClr val="accent1"/>
                  </a:solidFill>
                </a:rPr>
                <a:t>\\</a:t>
              </a:r>
            </a:p>
          </p:txBody>
        </p:sp>
        <p:sp>
          <p:nvSpPr>
            <p:cNvPr id="505" name="…which is represented by this regex"/>
            <p:cNvSpPr txBox="1"/>
            <p:nvPr/>
          </p:nvSpPr>
          <p:spPr>
            <a:xfrm>
              <a:off x="0" y="0"/>
              <a:ext cx="17732636" cy="1064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…which is represented by this regex</a:t>
              </a:r>
            </a:p>
          </p:txBody>
        </p:sp>
      </p:grpSp>
      <p:grpSp>
        <p:nvGrpSpPr>
          <p:cNvPr id="510" name="Group"/>
          <p:cNvGrpSpPr/>
          <p:nvPr/>
        </p:nvGrpSpPr>
        <p:grpSpPr>
          <a:xfrm>
            <a:off x="3002501" y="8122591"/>
            <a:ext cx="17865132" cy="2372123"/>
            <a:chOff x="0" y="0"/>
            <a:chExt cx="17865130" cy="2372121"/>
          </a:xfrm>
        </p:grpSpPr>
        <p:sp>
          <p:nvSpPr>
            <p:cNvPr id="507" name="Rectangle"/>
            <p:cNvSpPr/>
            <p:nvPr/>
          </p:nvSpPr>
          <p:spPr>
            <a:xfrm>
              <a:off x="0" y="1069975"/>
              <a:ext cx="12396104" cy="130214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8" name="&quot;\\\\&quot;"/>
            <p:cNvSpPr txBox="1"/>
            <p:nvPr/>
          </p:nvSpPr>
          <p:spPr>
            <a:xfrm>
              <a:off x="145848" y="1286808"/>
              <a:ext cx="11256864" cy="955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rgbClr val="53585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</a:t>
              </a:r>
              <a:r>
                <a:rPr>
                  <a:solidFill>
                    <a:schemeClr val="accent1"/>
                  </a:solidFill>
                </a:rPr>
                <a:t>"\\\\"</a:t>
              </a:r>
            </a:p>
          </p:txBody>
        </p:sp>
        <p:sp>
          <p:nvSpPr>
            <p:cNvPr id="509" name="…which is represented by this string"/>
            <p:cNvSpPr txBox="1"/>
            <p:nvPr/>
          </p:nvSpPr>
          <p:spPr>
            <a:xfrm>
              <a:off x="132494" y="0"/>
              <a:ext cx="17732637" cy="1064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…which is represented by this string</a:t>
              </a:r>
            </a:p>
          </p:txBody>
        </p:sp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3CD14D7-7960-4C38-9A90-1B700774468D}"/>
              </a:ext>
            </a:extLst>
          </p:cNvPr>
          <p:cNvSpPr/>
          <p:nvPr/>
        </p:nvSpPr>
        <p:spPr>
          <a:xfrm>
            <a:off x="16307777" y="8496297"/>
            <a:ext cx="6912864" cy="1998418"/>
          </a:xfrm>
          <a:prstGeom prst="wedgeRoundRectCallout">
            <a:avLst>
              <a:gd name="adj1" fmla="val -81415"/>
              <a:gd name="adj2" fmla="val 32301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Write your patterns at this level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1" animBg="1" advAuto="0"/>
      <p:bldP spid="510" grpId="2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15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6" name="?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517" name="Rectangle"/>
          <p:cNvSpPr/>
          <p:nvPr/>
        </p:nvSpPr>
        <p:spPr>
          <a:xfrm>
            <a:off x="3005280" y="6043844"/>
            <a:ext cx="12390547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8" name="\"/>
          <p:cNvSpPr txBox="1"/>
          <p:nvPr/>
        </p:nvSpPr>
        <p:spPr>
          <a:xfrm>
            <a:off x="3151128" y="6273108"/>
            <a:ext cx="12098851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>
                <a:solidFill>
                  <a:schemeClr val="accent1"/>
                </a:solidFill>
              </a:rPr>
              <a:t>\</a:t>
            </a:r>
            <a:r>
              <a:rPr lang="en-GB" dirty="0">
                <a:solidFill>
                  <a:schemeClr val="accent1"/>
                </a:solidFill>
              </a:rPr>
              <a:t>?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19" name="Rectangle"/>
          <p:cNvSpPr/>
          <p:nvPr/>
        </p:nvSpPr>
        <p:spPr>
          <a:xfrm>
            <a:off x="3002501" y="9192566"/>
            <a:ext cx="12396105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0" name="&quot;\\&quot;"/>
          <p:cNvSpPr txBox="1"/>
          <p:nvPr/>
        </p:nvSpPr>
        <p:spPr>
          <a:xfrm>
            <a:off x="3148349" y="9409400"/>
            <a:ext cx="11256865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>
                <a:solidFill>
                  <a:schemeClr val="accent1"/>
                </a:solidFill>
              </a:rPr>
              <a:t>"\\</a:t>
            </a:r>
            <a:r>
              <a:rPr lang="en-GB" dirty="0">
                <a:solidFill>
                  <a:schemeClr val="accent1"/>
                </a:solidFill>
              </a:rPr>
              <a:t>?</a:t>
            </a:r>
            <a:r>
              <a:rPr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521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sp>
        <p:nvSpPr>
          <p:cNvPr id="522" name="…which is represented by this regex"/>
          <p:cNvSpPr txBox="1"/>
          <p:nvPr/>
        </p:nvSpPr>
        <p:spPr>
          <a:xfrm>
            <a:off x="2993373" y="4977106"/>
            <a:ext cx="17732636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regex</a:t>
            </a:r>
          </a:p>
        </p:txBody>
      </p:sp>
      <p:sp>
        <p:nvSpPr>
          <p:cNvPr id="523" name="…which is represented by this string"/>
          <p:cNvSpPr txBox="1"/>
          <p:nvPr/>
        </p:nvSpPr>
        <p:spPr>
          <a:xfrm>
            <a:off x="3134996" y="8122591"/>
            <a:ext cx="17732637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string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27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8" name="abc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9" name="Rectangle"/>
          <p:cNvSpPr/>
          <p:nvPr/>
        </p:nvSpPr>
        <p:spPr>
          <a:xfrm>
            <a:off x="3005280" y="6043844"/>
            <a:ext cx="12390547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0" name="abc"/>
          <p:cNvSpPr txBox="1"/>
          <p:nvPr/>
        </p:nvSpPr>
        <p:spPr>
          <a:xfrm>
            <a:off x="3151128" y="6273108"/>
            <a:ext cx="12098851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1" name="Rectangle"/>
          <p:cNvSpPr/>
          <p:nvPr/>
        </p:nvSpPr>
        <p:spPr>
          <a:xfrm>
            <a:off x="3002501" y="9192566"/>
            <a:ext cx="12396105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2" name="&quot;abc&quot;"/>
          <p:cNvSpPr txBox="1"/>
          <p:nvPr/>
        </p:nvSpPr>
        <p:spPr>
          <a:xfrm>
            <a:off x="3148349" y="9409400"/>
            <a:ext cx="11256865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533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sp>
        <p:nvSpPr>
          <p:cNvPr id="534" name="…which is represented by this regex"/>
          <p:cNvSpPr txBox="1"/>
          <p:nvPr/>
        </p:nvSpPr>
        <p:spPr>
          <a:xfrm>
            <a:off x="2993373" y="4977106"/>
            <a:ext cx="17732636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regex</a:t>
            </a:r>
          </a:p>
        </p:txBody>
      </p:sp>
      <p:sp>
        <p:nvSpPr>
          <p:cNvPr id="535" name="…which is represented by this string"/>
          <p:cNvSpPr txBox="1"/>
          <p:nvPr/>
        </p:nvSpPr>
        <p:spPr>
          <a:xfrm>
            <a:off x="3134996" y="8122591"/>
            <a:ext cx="17732637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string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Your Turn</a:t>
            </a:r>
            <a:r>
              <a:rPr lang="en-GB" dirty="0"/>
              <a:t> 2 (and a bit)</a:t>
            </a:r>
            <a:endParaRPr dirty="0"/>
          </a:p>
        </p:txBody>
      </p:sp>
      <p:sp>
        <p:nvSpPr>
          <p:cNvPr id="538" name="How many names end in a vowel anyways?…"/>
          <p:cNvSpPr txBox="1">
            <a:spLocks noGrp="1"/>
          </p:cNvSpPr>
          <p:nvPr>
            <p:ph type="body" idx="4294967295"/>
          </p:nvPr>
        </p:nvSpPr>
        <p:spPr>
          <a:xfrm>
            <a:off x="1445226" y="3235771"/>
            <a:ext cx="21493548" cy="72444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Subset out the treatment labels have decimal dose values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(HINTS: regex pattern </a:t>
            </a:r>
            <a:r>
              <a:rPr lang="en-GB" dirty="0">
                <a:hlinkClick r:id="rId4" action="ppaction://hlinkfile"/>
              </a:rPr>
              <a:t>\\d</a:t>
            </a:r>
            <a:r>
              <a:rPr lang="en-GB" dirty="0"/>
              <a:t> finds numeric values; `+` finds 1 or more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instances of some pattern)</a:t>
            </a:r>
            <a:endParaRPr dirty="0"/>
          </a:p>
        </p:txBody>
      </p:sp>
      <p:pic>
        <p:nvPicPr>
          <p:cNvPr id="5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39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ctangle"/>
          <p:cNvSpPr/>
          <p:nvPr/>
        </p:nvSpPr>
        <p:spPr>
          <a:xfrm>
            <a:off x="722409" y="785506"/>
            <a:ext cx="22939182" cy="805535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2" name="babynames %&gt;%…"/>
          <p:cNvSpPr txBox="1"/>
          <p:nvPr/>
        </p:nvSpPr>
        <p:spPr>
          <a:xfrm>
            <a:off x="933550" y="979052"/>
            <a:ext cx="22939182" cy="791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myTrts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str_subset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(pattern = "\\d+\\.+\\d+")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"examplumab_2.5mg/kg/day"                             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[2] "examplumab_Level_1_2.5_mg/kg/day_[max_150_mg/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day_BID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4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48" name="str_view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str_view()</a:t>
            </a:r>
          </a:p>
        </p:txBody>
      </p:sp>
      <p:sp>
        <p:nvSpPr>
          <p:cNvPr id="549" name="Displays the matches of a regular expression in the Viewer pane"/>
          <p:cNvSpPr txBox="1"/>
          <p:nvPr/>
        </p:nvSpPr>
        <p:spPr>
          <a:xfrm>
            <a:off x="2575202" y="3215994"/>
            <a:ext cx="1923359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72516">
              <a:defRPr sz="58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Displays the matches of a regular expression in the Viewer pane</a:t>
            </a:r>
          </a:p>
        </p:txBody>
      </p:sp>
      <p:sp>
        <p:nvSpPr>
          <p:cNvPr id="550" name="Rectangle"/>
          <p:cNvSpPr/>
          <p:nvPr/>
        </p:nvSpPr>
        <p:spPr>
          <a:xfrm>
            <a:off x="2581552" y="4598082"/>
            <a:ext cx="1922089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1" name="str_view(c(&quot;who&quot;, &quot;what&quot;, &quot;why&quot;), &quot;\\w*[aeiouy]\\b&quot;)"/>
          <p:cNvSpPr txBox="1"/>
          <p:nvPr/>
        </p:nvSpPr>
        <p:spPr>
          <a:xfrm>
            <a:off x="2725108" y="4968060"/>
            <a:ext cx="1881338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str_view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c("who", "what", "why"), "\\w*[aeiouy]\\b"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552" name="Screen Shot 2017-01-04 at 11.43.14 AM.png" descr="Screen Shot 2017-01-04 at 11.43.1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99320" y="6720125"/>
            <a:ext cx="10944163" cy="4602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Factors"/>
          <p:cNvSpPr txBox="1">
            <a:spLocks noGrp="1"/>
          </p:cNvSpPr>
          <p:nvPr>
            <p:ph type="title"/>
          </p:nvPr>
        </p:nvSpPr>
        <p:spPr>
          <a:xfrm>
            <a:off x="831199" y="3108063"/>
            <a:ext cx="22721602" cy="7499874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Factors</a:t>
            </a:r>
          </a:p>
        </p:txBody>
      </p:sp>
      <p:pic>
        <p:nvPicPr>
          <p:cNvPr id="57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83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factors</a:t>
            </a:r>
          </a:p>
        </p:txBody>
      </p:sp>
      <p:sp>
        <p:nvSpPr>
          <p:cNvPr id="584" name="R’s representation of categorical data. Consists of:…"/>
          <p:cNvSpPr txBox="1"/>
          <p:nvPr/>
        </p:nvSpPr>
        <p:spPr>
          <a:xfrm>
            <a:off x="2575202" y="3215994"/>
            <a:ext cx="16670637" cy="3844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R’s representation of categorical data. Consists of: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set of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values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An </a:t>
            </a:r>
            <a:r>
              <a:rPr b="1" i="1" dirty="0"/>
              <a:t>ordered</a:t>
            </a:r>
            <a:r>
              <a:rPr dirty="0"/>
              <a:t> set of </a:t>
            </a:r>
            <a:r>
              <a:rPr b="1" dirty="0">
                <a:solidFill>
                  <a:srgbClr val="90B3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valid</a:t>
            </a:r>
            <a:r>
              <a:rPr dirty="0">
                <a:solidFill>
                  <a:srgbClr val="90B371"/>
                </a:solidFill>
              </a:rPr>
              <a:t> </a:t>
            </a:r>
            <a:r>
              <a:rPr b="1" dirty="0">
                <a:solidFill>
                  <a:srgbClr val="90B3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levels</a:t>
            </a:r>
          </a:p>
        </p:txBody>
      </p:sp>
      <p:sp>
        <p:nvSpPr>
          <p:cNvPr id="585" name="Rectangle"/>
          <p:cNvSpPr/>
          <p:nvPr/>
        </p:nvSpPr>
        <p:spPr>
          <a:xfrm>
            <a:off x="2598934" y="7480789"/>
            <a:ext cx="19220896" cy="55667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6" name="eyes &lt;- factor(x = c(&quot;blue&quot;, &quot;green&quot;, &quot;green&quot;),…"/>
          <p:cNvSpPr txBox="1"/>
          <p:nvPr/>
        </p:nvSpPr>
        <p:spPr>
          <a:xfrm>
            <a:off x="2742491" y="7850767"/>
            <a:ext cx="18813383" cy="4940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eyes &lt;- factor(x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c("blue", "green", "green")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levels =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c("blue", "brown", "green")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eyes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blue  green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Levels: blue brown green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0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factors</a:t>
            </a:r>
          </a:p>
        </p:txBody>
      </p:sp>
      <p:sp>
        <p:nvSpPr>
          <p:cNvPr id="591" name="Stored as an integer vector with a levels attribute"/>
          <p:cNvSpPr txBox="1"/>
          <p:nvPr/>
        </p:nvSpPr>
        <p:spPr>
          <a:xfrm>
            <a:off x="2575202" y="3215994"/>
            <a:ext cx="16670637" cy="166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an integer vector with a levels attribute</a:t>
            </a:r>
          </a:p>
        </p:txBody>
      </p:sp>
      <p:sp>
        <p:nvSpPr>
          <p:cNvPr id="592" name="Rectangle"/>
          <p:cNvSpPr/>
          <p:nvPr/>
        </p:nvSpPr>
        <p:spPr>
          <a:xfrm>
            <a:off x="2581552" y="5047679"/>
            <a:ext cx="19220896" cy="629013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3" name="unclass(eyes)…"/>
          <p:cNvSpPr txBox="1"/>
          <p:nvPr/>
        </p:nvSpPr>
        <p:spPr>
          <a:xfrm>
            <a:off x="2725108" y="5417656"/>
            <a:ext cx="18813383" cy="5793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(eyes)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3 3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(,"levels")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"blue"  "brown" "green"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9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</a:t>
            </a:r>
          </a:p>
        </p:txBody>
      </p:sp>
      <p:sp>
        <p:nvSpPr>
          <p:cNvPr id="220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</a:t>
            </a:r>
          </a:p>
        </p:txBody>
      </p:sp>
      <p:sp>
        <p:nvSpPr>
          <p:cNvPr id="221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</a:t>
            </a:r>
          </a:p>
        </p:txBody>
      </p:sp>
      <p:sp>
        <p:nvSpPr>
          <p:cNvPr id="223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</a:t>
            </a:r>
          </a:p>
        </p:txBody>
      </p:sp>
      <p:sp>
        <p:nvSpPr>
          <p:cNvPr id="224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Communicate</a:t>
            </a:r>
          </a:p>
        </p:txBody>
      </p:sp>
      <p:sp>
        <p:nvSpPr>
          <p:cNvPr id="225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6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7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8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9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0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1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2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93B67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Program</a:t>
            </a:r>
          </a:p>
        </p:txBody>
      </p:sp>
      <p:sp>
        <p:nvSpPr>
          <p:cNvPr id="233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  <p:sp>
        <p:nvSpPr>
          <p:cNvPr id="19" name="Transform">
            <a:extLst>
              <a:ext uri="{FF2B5EF4-FFF2-40B4-BE49-F238E27FC236}">
                <a16:creationId xmlns:a16="http://schemas.microsoft.com/office/drawing/2014/main" id="{C245EEAD-AC4B-46C8-B5DA-6C0F9AC2B0C7}"/>
              </a:ext>
            </a:extLst>
          </p:cNvPr>
          <p:cNvSpPr txBox="1"/>
          <p:nvPr/>
        </p:nvSpPr>
        <p:spPr>
          <a:xfrm>
            <a:off x="8563680" y="7716815"/>
            <a:ext cx="4027305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b="1" dirty="0">
                <a:solidFill>
                  <a:srgbClr val="93B674"/>
                </a:solidFill>
              </a:rPr>
              <a:t>Transform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0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factors</a:t>
            </a:r>
          </a:p>
        </p:txBody>
      </p:sp>
      <p:sp>
        <p:nvSpPr>
          <p:cNvPr id="591" name="Stored as an integer vector with a levels attribute"/>
          <p:cNvSpPr txBox="1"/>
          <p:nvPr/>
        </p:nvSpPr>
        <p:spPr>
          <a:xfrm>
            <a:off x="2575202" y="3215993"/>
            <a:ext cx="19220896" cy="396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b="1" dirty="0"/>
              <a:t>WHY?  </a:t>
            </a:r>
            <a:r>
              <a:rPr lang="en-GB" dirty="0"/>
              <a:t>Statistical models. </a:t>
            </a:r>
          </a:p>
          <a:p>
            <a:r>
              <a:rPr lang="en-GB" dirty="0"/>
              <a:t>If you include a categorical covariate with 2 or more levels then you need to tell the model which level is the reference level.</a:t>
            </a:r>
          </a:p>
          <a:p>
            <a:endParaRPr lang="en-GB" dirty="0"/>
          </a:p>
          <a:p>
            <a:r>
              <a:rPr lang="en-GB" b="1" dirty="0"/>
              <a:t>QUESTION</a:t>
            </a:r>
            <a:r>
              <a:rPr lang="en-GB" dirty="0"/>
              <a:t>: Which vehicle class is the reference in the model below? Is it a good reference category?</a:t>
            </a: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46C13E-B91F-46F9-AB75-2E1503A6C910}"/>
              </a:ext>
            </a:extLst>
          </p:cNvPr>
          <p:cNvSpPr/>
          <p:nvPr/>
        </p:nvSpPr>
        <p:spPr>
          <a:xfrm>
            <a:off x="0" y="13093700"/>
            <a:ext cx="2628900" cy="52070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EFFA6A-4878-4974-8A49-0AF554550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994" y="7499090"/>
            <a:ext cx="18198776" cy="4909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7324348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0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factors</a:t>
            </a:r>
          </a:p>
        </p:txBody>
      </p:sp>
      <p:sp>
        <p:nvSpPr>
          <p:cNvPr id="591" name="Stored as an integer vector with a levels attribute"/>
          <p:cNvSpPr txBox="1"/>
          <p:nvPr/>
        </p:nvSpPr>
        <p:spPr>
          <a:xfrm>
            <a:off x="2575202" y="3215993"/>
            <a:ext cx="192208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Quick change to factor: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(&lt;variable&gt;)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46C13E-B91F-46F9-AB75-2E1503A6C910}"/>
              </a:ext>
            </a:extLst>
          </p:cNvPr>
          <p:cNvSpPr/>
          <p:nvPr/>
        </p:nvSpPr>
        <p:spPr>
          <a:xfrm>
            <a:off x="0" y="13093700"/>
            <a:ext cx="2628900" cy="52070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FD43C-F13D-49E4-AA7B-81DDFD5AD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926" y="5025005"/>
            <a:ext cx="19775447" cy="7077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6643643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83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factors</a:t>
            </a:r>
          </a:p>
        </p:txBody>
      </p:sp>
      <p:sp>
        <p:nvSpPr>
          <p:cNvPr id="584" name="R’s representation of categorical data. Consists of:…"/>
          <p:cNvSpPr txBox="1"/>
          <p:nvPr/>
        </p:nvSpPr>
        <p:spPr>
          <a:xfrm>
            <a:off x="2575202" y="3215994"/>
            <a:ext cx="19244628" cy="1696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GB" dirty="0"/>
              <a:t>Factor ordering can help organise data for tables and figures:</a:t>
            </a:r>
            <a:endParaRPr b="1" dirty="0">
              <a:solidFill>
                <a:srgbClr val="90B37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5" name="Rectangle"/>
          <p:cNvSpPr/>
          <p:nvPr/>
        </p:nvSpPr>
        <p:spPr>
          <a:xfrm>
            <a:off x="2598934" y="4906540"/>
            <a:ext cx="19220896" cy="81349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6" name="eyes &lt;- factor(x = c(&quot;blue&quot;, &quot;green&quot;, &quot;green&quot;),…"/>
          <p:cNvSpPr txBox="1"/>
          <p:nvPr/>
        </p:nvSpPr>
        <p:spPr>
          <a:xfrm>
            <a:off x="2742491" y="5100415"/>
            <a:ext cx="18813383" cy="7690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Tx &lt;- c("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10mg","Egmb 5mg",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sort(Tx)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10mg"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5mg" 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TxFac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factor(Tx,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levels=c("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5mg","Egmb 10mg"),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 labels = c("Placebo",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			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5mg",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			"Examplumab 10mg")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  Placebo       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Levels: Placebo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8A66E4-B608-4F0B-A3A6-DF4296D5E9F6}"/>
              </a:ext>
            </a:extLst>
          </p:cNvPr>
          <p:cNvSpPr/>
          <p:nvPr/>
        </p:nvSpPr>
        <p:spPr>
          <a:xfrm>
            <a:off x="0" y="13093700"/>
            <a:ext cx="2628900" cy="52070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54427393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6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8" name="forca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forcats</a:t>
            </a:r>
          </a:p>
        </p:txBody>
      </p:sp>
      <p:sp>
        <p:nvSpPr>
          <p:cNvPr id="599" name="Simple functions for working with factors."/>
          <p:cNvSpPr txBox="1"/>
          <p:nvPr/>
        </p:nvSpPr>
        <p:spPr>
          <a:xfrm>
            <a:off x="7830976" y="4393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Simple functions for working with factors.</a:t>
            </a:r>
          </a:p>
        </p:txBody>
      </p:sp>
      <p:sp>
        <p:nvSpPr>
          <p:cNvPr id="600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1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forcats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02F5AD-C974-46C8-9D0D-8EA8AEE981B1}"/>
              </a:ext>
            </a:extLst>
          </p:cNvPr>
          <p:cNvSpPr txBox="1"/>
          <p:nvPr/>
        </p:nvSpPr>
        <p:spPr>
          <a:xfrm>
            <a:off x="19675173" y="1686907"/>
            <a:ext cx="3122649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Anagram!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4BB67B-B7D8-4451-AF4C-E6FD367CFB02}"/>
              </a:ext>
            </a:extLst>
          </p:cNvPr>
          <p:cNvCxnSpPr/>
          <p:nvPr/>
        </p:nvCxnSpPr>
        <p:spPr>
          <a:xfrm flipH="1">
            <a:off x="14469192" y="2205318"/>
            <a:ext cx="506911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05" name="Screen Shot 2017-07-20 at 4.25.34 PM.png" descr="Screen Shot 2017-07-20 at 4.25.3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9711" y="6705500"/>
            <a:ext cx="20844578" cy="8958206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gss_cat"/>
          <p:cNvSpPr txBox="1"/>
          <p:nvPr/>
        </p:nvSpPr>
        <p:spPr>
          <a:xfrm>
            <a:off x="4007752" y="18973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gss_cat</a:t>
            </a:r>
          </a:p>
        </p:txBody>
      </p:sp>
      <p:sp>
        <p:nvSpPr>
          <p:cNvPr id="607" name="A sample of data from the General Social Survey, a long-running US survey conducted by NORC at the University of Chicago."/>
          <p:cNvSpPr txBox="1"/>
          <p:nvPr/>
        </p:nvSpPr>
        <p:spPr>
          <a:xfrm>
            <a:off x="2310350" y="4173099"/>
            <a:ext cx="19814638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A sample of data from the General Social Survey, a long-running US survey conducted by NORC at the University of Chicago.</a:t>
            </a:r>
          </a:p>
        </p:txBody>
      </p:sp>
      <p:sp>
        <p:nvSpPr>
          <p:cNvPr id="608" name="Rectangle"/>
          <p:cNvSpPr/>
          <p:nvPr/>
        </p:nvSpPr>
        <p:spPr>
          <a:xfrm>
            <a:off x="2303336" y="2362348"/>
            <a:ext cx="6252593" cy="2164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9" name="library(forcats)…"/>
          <p:cNvSpPr txBox="1"/>
          <p:nvPr/>
        </p:nvSpPr>
        <p:spPr>
          <a:xfrm>
            <a:off x="2446893" y="2495093"/>
            <a:ext cx="5965480" cy="189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forcats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Warm Up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Warm Up</a:t>
            </a:r>
          </a:p>
        </p:txBody>
      </p:sp>
      <p:sp>
        <p:nvSpPr>
          <p:cNvPr id="612" name="Decide in your group:…"/>
          <p:cNvSpPr txBox="1">
            <a:spLocks noGrp="1"/>
          </p:cNvSpPr>
          <p:nvPr>
            <p:ph type="body" idx="4294967295"/>
          </p:nvPr>
        </p:nvSpPr>
        <p:spPr>
          <a:xfrm>
            <a:off x="1445226" y="3106371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Decide in your group: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religions watch the least TV?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Do married people watch more or less TV than single people?</a:t>
            </a:r>
          </a:p>
        </p:txBody>
      </p:sp>
      <p:pic>
        <p:nvPicPr>
          <p:cNvPr id="61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6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13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17" name="Which religions watch the least TV?"/>
          <p:cNvSpPr txBox="1"/>
          <p:nvPr/>
        </p:nvSpPr>
        <p:spPr>
          <a:xfrm>
            <a:off x="2579362" y="1006887"/>
            <a:ext cx="1922527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Which religions watch the least TV?</a:t>
            </a:r>
          </a:p>
        </p:txBody>
      </p:sp>
      <p:sp>
        <p:nvSpPr>
          <p:cNvPr id="618" name="Rectangle"/>
          <p:cNvSpPr/>
          <p:nvPr/>
        </p:nvSpPr>
        <p:spPr>
          <a:xfrm>
            <a:off x="2581552" y="3821120"/>
            <a:ext cx="19220896" cy="78383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9" name="gss_cat %&gt;%…"/>
          <p:cNvSpPr txBox="1"/>
          <p:nvPr/>
        </p:nvSpPr>
        <p:spPr>
          <a:xfrm>
            <a:off x="2725108" y="4191097"/>
            <a:ext cx="18813383" cy="7098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23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31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Why is the Y axis in this order?"/>
          <p:cNvSpPr/>
          <p:nvPr/>
        </p:nvSpPr>
        <p:spPr>
          <a:xfrm>
            <a:off x="416071" y="436451"/>
            <a:ext cx="4446589" cy="3572273"/>
          </a:xfrm>
          <a:prstGeom prst="wedgeRoundRectCallout">
            <a:avLst>
              <a:gd name="adj1" fmla="val 60214"/>
              <a:gd name="adj2" fmla="val -33364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Why is the Y axis in this order?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36" name="level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levels()</a:t>
            </a:r>
          </a:p>
        </p:txBody>
      </p:sp>
      <p:sp>
        <p:nvSpPr>
          <p:cNvPr id="637" name="Use levels() to access a factor’s levels"/>
          <p:cNvSpPr txBox="1"/>
          <p:nvPr/>
        </p:nvSpPr>
        <p:spPr>
          <a:xfrm>
            <a:off x="2575202" y="3215994"/>
            <a:ext cx="16670637" cy="166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levels() </a:t>
            </a:r>
            <a:r>
              <a:t>to access a factor’s levels</a:t>
            </a:r>
          </a:p>
        </p:txBody>
      </p:sp>
      <p:sp>
        <p:nvSpPr>
          <p:cNvPr id="638" name="Rectangle"/>
          <p:cNvSpPr/>
          <p:nvPr/>
        </p:nvSpPr>
        <p:spPr>
          <a:xfrm>
            <a:off x="2581552" y="4692079"/>
            <a:ext cx="19220896" cy="8826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levels(gss_cat$relig)…"/>
          <p:cNvSpPr txBox="1"/>
          <p:nvPr/>
        </p:nvSpPr>
        <p:spPr>
          <a:xfrm>
            <a:off x="2725108" y="4960456"/>
            <a:ext cx="18933785" cy="82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gss_cat$relig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[1] "No answer"               "Don't know"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[3] "Inter-nondenominational" "Native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american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[5] "Christian"               "Orthodox-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christian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[7] "Moslem/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islam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"Other eastern"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[9] "Hinduism"                "Buddhism"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[11] "Other"                   "None"    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[13] "Jewish"                  "Catholic"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[15] "Protestant"              "Not applicable" 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Logical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Logicals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43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1B164C87-5A5B-4D52-A687-3C4ED04CE2DB}"/>
              </a:ext>
            </a:extLst>
          </p:cNvPr>
          <p:cNvSpPr/>
          <p:nvPr/>
        </p:nvSpPr>
        <p:spPr>
          <a:xfrm>
            <a:off x="416071" y="756964"/>
            <a:ext cx="4042488" cy="2917819"/>
          </a:xfrm>
          <a:prstGeom prst="wedgeRoundRectCallout">
            <a:avLst>
              <a:gd name="adj1" fmla="val 68289"/>
              <a:gd name="adj2" fmla="val -3339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Why is the Y axis in this order?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109766C-30AC-4B28-A82F-652FF01E9C4B}"/>
              </a:ext>
            </a:extLst>
          </p:cNvPr>
          <p:cNvSpPr/>
          <p:nvPr/>
        </p:nvSpPr>
        <p:spPr>
          <a:xfrm>
            <a:off x="416072" y="3727618"/>
            <a:ext cx="4042488" cy="4673462"/>
          </a:xfrm>
          <a:prstGeom prst="wedgeRoundRectCallout">
            <a:avLst>
              <a:gd name="adj1" fmla="val 65712"/>
              <a:gd name="adj2" fmla="val -3376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Because the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levels of relig have this order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49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650" name="Reorder the levels…"/>
          <p:cNvSpPr txBox="1"/>
          <p:nvPr/>
        </p:nvSpPr>
        <p:spPr>
          <a:xfrm>
            <a:off x="8804664" y="4721442"/>
            <a:ext cx="6774671" cy="4273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Reorder the levels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Recode the levels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Collapse levels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order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Reordering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levels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6" name="fct_reord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fct_reorder()</a:t>
            </a:r>
          </a:p>
        </p:txBody>
      </p:sp>
      <p:sp>
        <p:nvSpPr>
          <p:cNvPr id="657" name="Reorders the levels of a factor based on the result of fun(x) applied to each group of cases (grouped by level)."/>
          <p:cNvSpPr txBox="1"/>
          <p:nvPr/>
        </p:nvSpPr>
        <p:spPr>
          <a:xfrm>
            <a:off x="3168444" y="3239322"/>
            <a:ext cx="1804711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Reorders the levels of a factor based on the result of fun(x) applied to each group of cases (grouped by level).</a:t>
            </a:r>
          </a:p>
        </p:txBody>
      </p:sp>
      <p:sp>
        <p:nvSpPr>
          <p:cNvPr id="658" name="Rectangle"/>
          <p:cNvSpPr/>
          <p:nvPr/>
        </p:nvSpPr>
        <p:spPr>
          <a:xfrm>
            <a:off x="3174794" y="5475458"/>
            <a:ext cx="1803441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59" name="fct_reorder(f, x, fun = median, …, .desc = FALSE)"/>
          <p:cNvSpPr txBox="1"/>
          <p:nvPr/>
        </p:nvSpPr>
        <p:spPr>
          <a:xfrm>
            <a:off x="3318351" y="5845435"/>
            <a:ext cx="178377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x, fun = median, …, .desc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A4B5EFC-23F0-4009-BE1C-AA4FCFBA2474}"/>
              </a:ext>
            </a:extLst>
          </p:cNvPr>
          <p:cNvSpPr/>
          <p:nvPr/>
        </p:nvSpPr>
        <p:spPr>
          <a:xfrm>
            <a:off x="2834640" y="7755354"/>
            <a:ext cx="3521178" cy="1998418"/>
          </a:xfrm>
          <a:prstGeom prst="wedgeRoundRectCallout">
            <a:avLst>
              <a:gd name="adj1" fmla="val 84599"/>
              <a:gd name="adj2" fmla="val -10679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to reorder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61B0B74-4698-4732-AC80-1581E328B6BE}"/>
              </a:ext>
            </a:extLst>
          </p:cNvPr>
          <p:cNvSpPr/>
          <p:nvPr/>
        </p:nvSpPr>
        <p:spPr>
          <a:xfrm>
            <a:off x="6664485" y="7755354"/>
            <a:ext cx="4512204" cy="4715041"/>
          </a:xfrm>
          <a:prstGeom prst="wedgeRoundRectCallout">
            <a:avLst>
              <a:gd name="adj1" fmla="val 118"/>
              <a:gd name="adj2" fmla="val -7525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variable to reorder by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(in conjunction with fun)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CCECB3A-EA98-4A37-A2EF-C72519172C53}"/>
              </a:ext>
            </a:extLst>
          </p:cNvPr>
          <p:cNvSpPr/>
          <p:nvPr/>
        </p:nvSpPr>
        <p:spPr>
          <a:xfrm>
            <a:off x="11485356" y="7755354"/>
            <a:ext cx="5995916" cy="3837220"/>
          </a:xfrm>
          <a:prstGeom prst="wedgeRoundRectCallout">
            <a:avLst>
              <a:gd name="adj1" fmla="val -25408"/>
              <a:gd name="adj2" fmla="val -78572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function to reorder by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(in conjunction with x)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808D025-E05A-4AF7-A403-50777041BA2C}"/>
              </a:ext>
            </a:extLst>
          </p:cNvPr>
          <p:cNvSpPr/>
          <p:nvPr/>
        </p:nvSpPr>
        <p:spPr>
          <a:xfrm>
            <a:off x="17789939" y="7755354"/>
            <a:ext cx="3645408" cy="2917819"/>
          </a:xfrm>
          <a:prstGeom prst="wedgeRoundRectCallout">
            <a:avLst>
              <a:gd name="adj1" fmla="val -8793"/>
              <a:gd name="adj2" fmla="val -86671"/>
              <a:gd name="adj3" fmla="val 16667"/>
            </a:avLst>
          </a:prstGeom>
          <a:solidFill>
            <a:schemeClr val="bg1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put in descending order?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67" name="Rectangle"/>
          <p:cNvSpPr/>
          <p:nvPr/>
        </p:nvSpPr>
        <p:spPr>
          <a:xfrm>
            <a:off x="1341649" y="1062365"/>
            <a:ext cx="21700701" cy="75057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8" name="gss_cat %&gt;%…"/>
          <p:cNvSpPr txBox="1"/>
          <p:nvPr/>
        </p:nvSpPr>
        <p:spPr>
          <a:xfrm>
            <a:off x="1485206" y="1486373"/>
            <a:ext cx="21396394" cy="69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pdf-tv2.pdf" descr="pdf-tv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675" name="Repeat the previous exercise, some of whose code is in your notebook, to make a sensible graph of average TV consumption by marital statu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marL="0" indent="0" defTabSz="537463">
              <a:spcBef>
                <a:spcPts val="2200"/>
              </a:spcBef>
              <a:buSzTx/>
              <a:buNone/>
              <a:defRPr sz="552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Repeat the previous exercise, some of whose code is in your notebook, to make a sensible graph of average TV consumption by marital status.</a:t>
            </a:r>
          </a:p>
        </p:txBody>
      </p:sp>
      <p:pic>
        <p:nvPicPr>
          <p:cNvPr id="67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0" name="Rectangle"/>
          <p:cNvSpPr/>
          <p:nvPr/>
        </p:nvSpPr>
        <p:spPr>
          <a:xfrm>
            <a:off x="1341649" y="1062365"/>
            <a:ext cx="21700701" cy="75057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1" name="gss_cat %&gt;%…"/>
          <p:cNvSpPr txBox="1"/>
          <p:nvPr/>
        </p:nvSpPr>
        <p:spPr>
          <a:xfrm>
            <a:off x="1543752" y="1352684"/>
            <a:ext cx="21296496" cy="69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pdf-tv-married.pdf" descr="pdf-tv-marri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9" name="fct_reorder2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fct_reorder2()</a:t>
            </a:r>
          </a:p>
        </p:txBody>
      </p:sp>
      <p:sp>
        <p:nvSpPr>
          <p:cNvPr id="690" name="Reorders the levels of a factor by the Y values associated with the largest X values."/>
          <p:cNvSpPr txBox="1"/>
          <p:nvPr/>
        </p:nvSpPr>
        <p:spPr>
          <a:xfrm>
            <a:off x="3168444" y="3239322"/>
            <a:ext cx="1804711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Reorders the levels of a factor by the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 values associated with the largest X values</a:t>
            </a:r>
            <a:r>
              <a:t>.</a:t>
            </a:r>
          </a:p>
        </p:txBody>
      </p:sp>
      <p:sp>
        <p:nvSpPr>
          <p:cNvPr id="691" name="Rectangle"/>
          <p:cNvSpPr/>
          <p:nvPr/>
        </p:nvSpPr>
        <p:spPr>
          <a:xfrm>
            <a:off x="3121677" y="5508999"/>
            <a:ext cx="1803441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2" name="fct_reorder2(f, x, y, fun = last2, …, .desc = FALSE)"/>
          <p:cNvSpPr txBox="1"/>
          <p:nvPr/>
        </p:nvSpPr>
        <p:spPr>
          <a:xfrm>
            <a:off x="3318351" y="5845435"/>
            <a:ext cx="178377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fct_reorder2(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x, y, fun = last2, …, .desc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BEA77E9-18F1-4936-835B-353E60CC94DB}"/>
              </a:ext>
            </a:extLst>
          </p:cNvPr>
          <p:cNvSpPr/>
          <p:nvPr/>
        </p:nvSpPr>
        <p:spPr>
          <a:xfrm>
            <a:off x="5088684" y="8266162"/>
            <a:ext cx="4457652" cy="1079018"/>
          </a:xfrm>
          <a:prstGeom prst="wedgeRoundRectCallout">
            <a:avLst>
              <a:gd name="adj1" fmla="val 37834"/>
              <a:gd name="adj2" fmla="val -21037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X variable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D3E1B49-FE1F-42F4-8B9A-33F89EEE33D0}"/>
              </a:ext>
            </a:extLst>
          </p:cNvPr>
          <p:cNvSpPr/>
          <p:nvPr/>
        </p:nvSpPr>
        <p:spPr>
          <a:xfrm>
            <a:off x="9820656" y="8266162"/>
            <a:ext cx="4457652" cy="1079018"/>
          </a:xfrm>
          <a:prstGeom prst="wedgeRoundRectCallout">
            <a:avLst>
              <a:gd name="adj1" fmla="val -44218"/>
              <a:gd name="adj2" fmla="val -208680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 variable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39" name="Logicals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Logicals</a:t>
            </a:r>
          </a:p>
        </p:txBody>
      </p:sp>
      <p:sp>
        <p:nvSpPr>
          <p:cNvPr id="240" name="R's data type for boolean values (i.e. TRUE and FALSE)."/>
          <p:cNvSpPr txBox="1"/>
          <p:nvPr/>
        </p:nvSpPr>
        <p:spPr>
          <a:xfrm>
            <a:off x="3535790" y="2840723"/>
            <a:ext cx="17312420" cy="131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R's data type for boolean values (i.e. TRUE and FALSE).</a:t>
            </a:r>
          </a:p>
        </p:txBody>
      </p:sp>
      <p:sp>
        <p:nvSpPr>
          <p:cNvPr id="241" name="Rectangle"/>
          <p:cNvSpPr/>
          <p:nvPr/>
        </p:nvSpPr>
        <p:spPr>
          <a:xfrm>
            <a:off x="3542140" y="4202912"/>
            <a:ext cx="17299720" cy="75402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2" name="typeof(TRUE)…"/>
          <p:cNvSpPr txBox="1"/>
          <p:nvPr/>
        </p:nvSpPr>
        <p:spPr>
          <a:xfrm>
            <a:off x="3702481" y="4282798"/>
            <a:ext cx="16800511" cy="7380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c(TRUE, TRUE, FALSE)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3" name="Rectangle"/>
          <p:cNvSpPr/>
          <p:nvPr/>
        </p:nvSpPr>
        <p:spPr>
          <a:xfrm>
            <a:off x="1341649" y="1062365"/>
            <a:ext cx="21700701" cy="860020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4" name="gss_cat %&gt;%…"/>
          <p:cNvSpPr txBox="1"/>
          <p:nvPr/>
        </p:nvSpPr>
        <p:spPr>
          <a:xfrm>
            <a:off x="1543752" y="1352684"/>
            <a:ext cx="21296496" cy="8437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count() %&gt;%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(age) %&gt;%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mutate(prop = n / sum(n))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prop, color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pdf-prop-1.pdf" descr="pdf-prop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2898" y="1787629"/>
            <a:ext cx="18578204" cy="11871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99" name="Proportion who report each marital status by age"/>
          <p:cNvSpPr txBox="1"/>
          <p:nvPr/>
        </p:nvSpPr>
        <p:spPr>
          <a:xfrm>
            <a:off x="4007752" y="-2342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Proportion who report each marital status by age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8" name="Rectangle"/>
          <p:cNvSpPr/>
          <p:nvPr/>
        </p:nvSpPr>
        <p:spPr>
          <a:xfrm>
            <a:off x="1341649" y="1062365"/>
            <a:ext cx="21700701" cy="98514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9" name="gss_cat %&gt;%…"/>
          <p:cNvSpPr txBox="1"/>
          <p:nvPr/>
        </p:nvSpPr>
        <p:spPr>
          <a:xfrm>
            <a:off x="1543752" y="1352684"/>
            <a:ext cx="21296496" cy="927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count()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mutate(prop = n / sum(n))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prop</a:t>
            </a:r>
            <a:r>
              <a:rPr lang="en-GB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color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fct_reorder2(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age, prop)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pdf-prop-2.pdf" descr="pdf-prop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2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imilar reordering functions"/>
          <p:cNvSpPr txBox="1"/>
          <p:nvPr/>
        </p:nvSpPr>
        <p:spPr>
          <a:xfrm>
            <a:off x="2628899" y="1835150"/>
            <a:ext cx="18716626" cy="970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Similar reordering functions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19" name="Rectangle"/>
          <p:cNvSpPr/>
          <p:nvPr/>
        </p:nvSpPr>
        <p:spPr>
          <a:xfrm>
            <a:off x="5071703" y="10768361"/>
            <a:ext cx="14631024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0" name="gss_cat %&gt;%…"/>
          <p:cNvSpPr txBox="1"/>
          <p:nvPr/>
        </p:nvSpPr>
        <p:spPr>
          <a:xfrm>
            <a:off x="5273805" y="11007880"/>
            <a:ext cx="13597362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21" name="pdf-bar-1.pdf" descr="pdf-bar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74204" y="60331"/>
            <a:ext cx="16625442" cy="106238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25" name="Rectangle"/>
          <p:cNvSpPr/>
          <p:nvPr/>
        </p:nvSpPr>
        <p:spPr>
          <a:xfrm>
            <a:off x="2932955" y="10715467"/>
            <a:ext cx="18518090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6" name="gss_cat %&gt;%…"/>
          <p:cNvSpPr txBox="1"/>
          <p:nvPr/>
        </p:nvSpPr>
        <p:spPr>
          <a:xfrm>
            <a:off x="3135057" y="10954986"/>
            <a:ext cx="18113886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fct_infreq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27" name="pdf-bar-2.pdf" descr="pdf-bar-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15401" y="2528773"/>
            <a:ext cx="12553198" cy="8021663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fct_infreq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fct_infreq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CC BY-SA RStudio</a:t>
            </a:r>
          </a:p>
        </p:txBody>
      </p:sp>
      <p:pic>
        <p:nvPicPr>
          <p:cNvPr id="731" name="pdf-bar-3.pdf" descr="pdf-bar-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8200" y="2530561"/>
            <a:ext cx="12547600" cy="8018086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fct_rev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fct_rev</a:t>
            </a:r>
          </a:p>
        </p:txBody>
      </p:sp>
      <p:sp>
        <p:nvSpPr>
          <p:cNvPr id="733" name="Rectangle"/>
          <p:cNvSpPr/>
          <p:nvPr/>
        </p:nvSpPr>
        <p:spPr>
          <a:xfrm>
            <a:off x="1228681" y="10689020"/>
            <a:ext cx="21926637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4" name="gss_cat %&gt;%…"/>
          <p:cNvSpPr txBox="1"/>
          <p:nvPr/>
        </p:nvSpPr>
        <p:spPr>
          <a:xfrm>
            <a:off x="1430784" y="10928539"/>
            <a:ext cx="21522433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fct_rev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fct_infreq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Chang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Changing 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 values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739" name="Do you think liberals or conservatives watch more TV?…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you think liberals or conservatives watch more TV?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average tv hours by party ID an then plot the results.</a:t>
            </a:r>
          </a:p>
        </p:txBody>
      </p:sp>
      <p:pic>
        <p:nvPicPr>
          <p:cNvPr id="74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7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40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7763</Words>
  <Application>Microsoft Office PowerPoint</Application>
  <PresentationFormat>Custom</PresentationFormat>
  <Paragraphs>1259</Paragraphs>
  <Slides>194</Slides>
  <Notes>1</Notes>
  <HiddenSlides>39</HiddenSlides>
  <MMClips>12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194</vt:i4>
      </vt:variant>
    </vt:vector>
  </HeadingPairs>
  <TitlesOfParts>
    <vt:vector size="208" baseType="lpstr">
      <vt:lpstr>Arial</vt:lpstr>
      <vt:lpstr>Courier New</vt:lpstr>
      <vt:lpstr>FontAwesome</vt:lpstr>
      <vt:lpstr>Gill Sans</vt:lpstr>
      <vt:lpstr>Gill Sans Light</vt:lpstr>
      <vt:lpstr>Helvetica Neue</vt:lpstr>
      <vt:lpstr>Lucida Grande</vt:lpstr>
      <vt:lpstr>Marker Felt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data</vt:lpstr>
      <vt:lpstr>PowerPoint Presentation</vt:lpstr>
      <vt:lpstr>Quiz</vt:lpstr>
      <vt:lpstr>Quiz</vt:lpstr>
      <vt:lpstr>Quiz</vt:lpstr>
      <vt:lpstr>Quiz</vt:lpstr>
      <vt:lpstr>Quiz</vt:lpstr>
      <vt:lpstr>PowerPoint Presentation</vt:lpstr>
      <vt:lpstr>PowerPoint Presentation</vt:lpstr>
      <vt:lpstr>PowerPoint Presentation</vt:lpstr>
      <vt:lpstr>Quiz</vt:lpstr>
      <vt:lpstr>Quiz</vt:lpstr>
      <vt:lpstr>Quiz</vt:lpstr>
      <vt:lpstr>PowerPoint Presentation</vt:lpstr>
      <vt:lpstr>Quiz</vt:lpstr>
      <vt:lpstr>Quiz</vt:lpstr>
      <vt:lpstr>Quiz</vt:lpstr>
      <vt:lpstr>PowerPoint Presentation</vt:lpstr>
      <vt:lpstr>Quiz</vt:lpstr>
      <vt:lpstr>Quiz</vt:lpstr>
      <vt:lpstr>PowerPoint Presentation</vt:lpstr>
      <vt:lpstr>PowerPoint Presentation</vt:lpstr>
      <vt:lpstr>Quiz</vt:lpstr>
      <vt:lpstr>PowerPoint Presentation</vt:lpstr>
      <vt:lpstr>Quiz</vt:lpstr>
      <vt:lpstr>PowerPoint Presentation</vt:lpstr>
      <vt:lpstr>Quiz</vt:lpstr>
      <vt:lpstr>PowerPoint Presentation</vt:lpstr>
      <vt:lpstr>PowerPoint Presentation</vt:lpstr>
      <vt:lpstr>Your Turn 2</vt:lpstr>
      <vt:lpstr>PowerPoint Presentation</vt:lpstr>
      <vt:lpstr>Quiz</vt:lpstr>
      <vt:lpstr>Quiz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Your Turn 2 (and a bit)</vt:lpstr>
      <vt:lpstr>PowerPoint Presentation</vt:lpstr>
      <vt:lpstr>PowerPoint Presentation</vt:lpstr>
      <vt:lpstr>Factors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Warm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Date times</vt:lpstr>
      <vt:lpstr>Quiz</vt:lpstr>
      <vt:lpstr>Quiz</vt:lpstr>
      <vt:lpstr>Quiz</vt:lpstr>
      <vt:lpstr>PowerPoint Presentation</vt:lpstr>
      <vt:lpstr>PowerPoint Presentation</vt:lpstr>
      <vt:lpstr>Warm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Quiz</vt:lpstr>
      <vt:lpstr>Quiz</vt:lpstr>
      <vt:lpstr>PowerPoint Presentation</vt:lpstr>
      <vt:lpstr>Quiz</vt:lpstr>
      <vt:lpstr>PowerPoint Presentation</vt:lpstr>
      <vt:lpstr>Quiz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Quiz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93</cp:revision>
  <dcterms:modified xsi:type="dcterms:W3CDTF">2020-02-06T16:28:47Z</dcterms:modified>
</cp:coreProperties>
</file>